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7" r:id="rId5"/>
    <p:sldId id="272" r:id="rId6"/>
    <p:sldId id="283" r:id="rId7"/>
    <p:sldId id="282" r:id="rId8"/>
    <p:sldId id="284" r:id="rId9"/>
    <p:sldId id="285" r:id="rId10"/>
    <p:sldId id="286" r:id="rId11"/>
    <p:sldId id="287" r:id="rId12"/>
    <p:sldId id="289" r:id="rId13"/>
    <p:sldId id="290" r:id="rId14"/>
    <p:sldId id="291" r:id="rId15"/>
    <p:sldId id="296" r:id="rId16"/>
    <p:sldId id="292" r:id="rId17"/>
    <p:sldId id="293" r:id="rId18"/>
    <p:sldId id="294" r:id="rId19"/>
    <p:sldId id="295" r:id="rId20"/>
    <p:sldId id="299" r:id="rId21"/>
    <p:sldId id="297" r:id="rId22"/>
    <p:sldId id="298" r:id="rId23"/>
    <p:sldId id="300" r:id="rId24"/>
    <p:sldId id="301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D03447BB-5D67-496B-8E87-E561075AD55C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84444" autoAdjust="0"/>
  </p:normalViewPr>
  <p:slideViewPr>
    <p:cSldViewPr>
      <p:cViewPr>
        <p:scale>
          <a:sx n="100" d="100"/>
          <a:sy n="100" d="100"/>
        </p:scale>
        <p:origin x="114" y="-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95" d="100"/>
          <a:sy n="95" d="100"/>
        </p:scale>
        <p:origin x="696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MVP</c:v>
                </c:pt>
              </c:strCache>
            </c:strRef>
          </c:tx>
          <c:spPr>
            <a:solidFill>
              <a:schemeClr val="accent5">
                <a:alpha val="7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Points/G</c:v>
                </c:pt>
                <c:pt idx="1">
                  <c:v>Rebounds/G</c:v>
                </c:pt>
                <c:pt idx="2">
                  <c:v>Assist Per/G</c:v>
                </c:pt>
                <c:pt idx="3">
                  <c:v>PER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21.26</c:v>
                </c:pt>
                <c:pt idx="1">
                  <c:v>7.09</c:v>
                </c:pt>
                <c:pt idx="2">
                  <c:v>5.07</c:v>
                </c:pt>
                <c:pt idx="3">
                  <c:v>22.08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348-49C5-B65E-BBE85EEC08E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Non-MVP</c:v>
                </c:pt>
              </c:strCache>
            </c:strRef>
          </c:tx>
          <c:spPr>
            <a:solidFill>
              <a:srgbClr val="FFFF00">
                <a:alpha val="70000"/>
              </a:srgb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Points/G</c:v>
                </c:pt>
                <c:pt idx="1">
                  <c:v>Rebounds/G</c:v>
                </c:pt>
                <c:pt idx="2">
                  <c:v>Assist Per/G</c:v>
                </c:pt>
                <c:pt idx="3">
                  <c:v>PER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8.1300000000000008</c:v>
                </c:pt>
                <c:pt idx="1">
                  <c:v>3.59</c:v>
                </c:pt>
                <c:pt idx="2">
                  <c:v>1.84</c:v>
                </c:pt>
                <c:pt idx="3">
                  <c:v>12.5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348-49C5-B65E-BBE85EEC08E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50"/>
        <c:axId val="479222408"/>
        <c:axId val="479217816"/>
      </c:barChart>
      <c:catAx>
        <c:axId val="479222408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Corbel" panose="020B0503020204020204" pitchFamily="34" charset="0"/>
                <a:ea typeface="+mn-ea"/>
                <a:cs typeface="+mn-cs"/>
              </a:defRPr>
            </a:pPr>
            <a:endParaRPr lang="en-US"/>
          </a:p>
        </c:txPr>
        <c:crossAx val="479217816"/>
        <c:crosses val="autoZero"/>
        <c:auto val="1"/>
        <c:lblAlgn val="ctr"/>
        <c:lblOffset val="100"/>
        <c:noMultiLvlLbl val="0"/>
      </c:catAx>
      <c:valAx>
        <c:axId val="479217816"/>
        <c:scaling>
          <c:orientation val="minMax"/>
        </c:scaling>
        <c:delete val="1"/>
        <c:axPos val="b"/>
        <c:majorGridlines>
          <c:spPr>
            <a:ln w="9525" cap="flat" cmpd="sng" algn="ctr">
              <a:gradFill>
                <a:gsLst>
                  <a:gs pos="0">
                    <a:schemeClr val="tx1">
                      <a:lumMod val="5000"/>
                      <a:lumOff val="95000"/>
                    </a:schemeClr>
                  </a:gs>
                  <a:gs pos="10000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792224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Corbel" panose="020B0503020204020204" pitchFamily="34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bg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0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tx1">
                <a:lumMod val="5000"/>
                <a:lumOff val="95000"/>
              </a:schemeClr>
            </a:gs>
            <a:gs pos="10000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602160E-F002-4BC5-AE6A-3174F365F704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73E42B72-6042-476E-8FF7-E438DB4A4B5F}">
      <dgm:prSet phldrT="[Text]"/>
      <dgm:spPr/>
      <dgm:t>
        <a:bodyPr/>
        <a:lstStyle/>
        <a:p>
          <a:r>
            <a:rPr lang="en-SG" dirty="0">
              <a:solidFill>
                <a:schemeClr val="bg1"/>
              </a:solidFill>
              <a:latin typeface="Corbel" panose="020B0503020204020204" pitchFamily="34" charset="0"/>
            </a:rPr>
            <a:t>Synthetic Minority Over-sampling Technique (SMOTE)</a:t>
          </a:r>
        </a:p>
      </dgm:t>
    </dgm:pt>
    <dgm:pt modelId="{C7692E15-56FD-4BF2-9BC7-3CD26F59D9E3}" type="parTrans" cxnId="{842F55DC-90BD-4DF0-8FFC-364BD7BAA9F1}">
      <dgm:prSet/>
      <dgm:spPr/>
      <dgm:t>
        <a:bodyPr/>
        <a:lstStyle/>
        <a:p>
          <a:endParaRPr lang="en-SG"/>
        </a:p>
      </dgm:t>
    </dgm:pt>
    <dgm:pt modelId="{650F4EDF-8B53-42A6-81AC-537B9AADCF77}" type="sibTrans" cxnId="{842F55DC-90BD-4DF0-8FFC-364BD7BAA9F1}">
      <dgm:prSet/>
      <dgm:spPr/>
      <dgm:t>
        <a:bodyPr/>
        <a:lstStyle/>
        <a:p>
          <a:endParaRPr lang="en-SG"/>
        </a:p>
      </dgm:t>
    </dgm:pt>
    <dgm:pt modelId="{00273403-D6FD-45D0-9D85-0DF80C5FB91B}">
      <dgm:prSet phldrT="[Text]"/>
      <dgm:spPr/>
      <dgm:t>
        <a:bodyPr/>
        <a:lstStyle/>
        <a:p>
          <a:r>
            <a:rPr lang="en-SG" dirty="0">
              <a:solidFill>
                <a:schemeClr val="bg1"/>
              </a:solidFill>
              <a:latin typeface="Corbel" panose="020B0503020204020204" pitchFamily="34" charset="0"/>
            </a:rPr>
            <a:t>Ensemble Models</a:t>
          </a:r>
          <a:br>
            <a:rPr lang="en-SG" dirty="0">
              <a:solidFill>
                <a:schemeClr val="bg1"/>
              </a:solidFill>
              <a:latin typeface="Corbel" panose="020B0503020204020204" pitchFamily="34" charset="0"/>
            </a:rPr>
          </a:br>
          <a:r>
            <a:rPr lang="en-SG" dirty="0">
              <a:solidFill>
                <a:schemeClr val="bg1"/>
              </a:solidFill>
              <a:latin typeface="Corbel" panose="020B0503020204020204" pitchFamily="34" charset="0"/>
            </a:rPr>
            <a:t>(Random Forest, Balanced Bagging Classifier)</a:t>
          </a:r>
        </a:p>
      </dgm:t>
    </dgm:pt>
    <dgm:pt modelId="{BB9FB927-E1AA-4593-863D-B0D4AE277905}" type="parTrans" cxnId="{09D10707-975A-417C-8C2A-0DDB89E7A0C6}">
      <dgm:prSet/>
      <dgm:spPr/>
      <dgm:t>
        <a:bodyPr/>
        <a:lstStyle/>
        <a:p>
          <a:endParaRPr lang="en-SG"/>
        </a:p>
      </dgm:t>
    </dgm:pt>
    <dgm:pt modelId="{395E9687-87CA-42F3-B413-BE82AEA8E97A}" type="sibTrans" cxnId="{09D10707-975A-417C-8C2A-0DDB89E7A0C6}">
      <dgm:prSet/>
      <dgm:spPr/>
      <dgm:t>
        <a:bodyPr/>
        <a:lstStyle/>
        <a:p>
          <a:endParaRPr lang="en-SG"/>
        </a:p>
      </dgm:t>
    </dgm:pt>
    <dgm:pt modelId="{8F91907B-F2EC-4A45-BAE6-153FCB61F063}" type="pres">
      <dgm:prSet presAssocID="{3602160E-F002-4BC5-AE6A-3174F365F704}" presName="Name0" presStyleCnt="0">
        <dgm:presLayoutVars>
          <dgm:dir/>
          <dgm:resizeHandles val="exact"/>
        </dgm:presLayoutVars>
      </dgm:prSet>
      <dgm:spPr/>
    </dgm:pt>
    <dgm:pt modelId="{22C890A9-D253-44E8-B316-BB6A830BF2EB}" type="pres">
      <dgm:prSet presAssocID="{73E42B72-6042-476E-8FF7-E438DB4A4B5F}" presName="compNode" presStyleCnt="0"/>
      <dgm:spPr/>
    </dgm:pt>
    <dgm:pt modelId="{0D3E0EC1-F20F-4C59-AD6D-9BC38E8EAECD}" type="pres">
      <dgm:prSet presAssocID="{73E42B72-6042-476E-8FF7-E438DB4A4B5F}" presName="pictRect" presStyleLbl="node1" presStyleIdx="0" presStyleCnt="2" custLinFactNeighborY="3813"/>
      <dgm:spPr>
        <a:solidFill>
          <a:schemeClr val="accent1">
            <a:hueOff val="0"/>
            <a:satOff val="0"/>
            <a:lumOff val="0"/>
            <a:alpha val="50000"/>
          </a:schemeClr>
        </a:solidFill>
      </dgm:spPr>
    </dgm:pt>
    <dgm:pt modelId="{70B4A041-0843-450C-BA0B-87E1203004FB}" type="pres">
      <dgm:prSet presAssocID="{73E42B72-6042-476E-8FF7-E438DB4A4B5F}" presName="textRect" presStyleLbl="revTx" presStyleIdx="0" presStyleCnt="2" custScaleX="91450" custScaleY="86203" custLinFactY="-38301" custLinFactNeighborX="877" custLinFactNeighborY="-100000">
        <dgm:presLayoutVars>
          <dgm:bulletEnabled val="1"/>
        </dgm:presLayoutVars>
      </dgm:prSet>
      <dgm:spPr/>
    </dgm:pt>
    <dgm:pt modelId="{981A0158-C7CD-4A8F-B84C-43B6FF412F9F}" type="pres">
      <dgm:prSet presAssocID="{650F4EDF-8B53-42A6-81AC-537B9AADCF77}" presName="sibTrans" presStyleLbl="sibTrans2D1" presStyleIdx="0" presStyleCnt="0"/>
      <dgm:spPr/>
    </dgm:pt>
    <dgm:pt modelId="{FA586D6B-3AC4-4B69-9029-B589C79E1ED3}" type="pres">
      <dgm:prSet presAssocID="{00273403-D6FD-45D0-9D85-0DF80C5FB91B}" presName="compNode" presStyleCnt="0"/>
      <dgm:spPr/>
    </dgm:pt>
    <dgm:pt modelId="{6F3F2FA9-C459-4046-A904-3891EB6D95D7}" type="pres">
      <dgm:prSet presAssocID="{00273403-D6FD-45D0-9D85-0DF80C5FB91B}" presName="pictRect" presStyleLbl="node1" presStyleIdx="1" presStyleCnt="2" custLinFactNeighborX="-1295" custLinFactNeighborY="-48416"/>
      <dgm:spPr>
        <a:solidFill>
          <a:schemeClr val="accent4">
            <a:lumMod val="75000"/>
            <a:lumOff val="25000"/>
            <a:alpha val="50000"/>
          </a:schemeClr>
        </a:solidFill>
      </dgm:spPr>
    </dgm:pt>
    <dgm:pt modelId="{D6308A98-3FEF-4E2E-BB8F-F923998A0283}" type="pres">
      <dgm:prSet presAssocID="{00273403-D6FD-45D0-9D85-0DF80C5FB91B}" presName="textRect" presStyleLbl="revTx" presStyleIdx="1" presStyleCnt="2" custLinFactY="-100000" custLinFactNeighborX="68" custLinFactNeighborY="-130608">
        <dgm:presLayoutVars>
          <dgm:bulletEnabled val="1"/>
        </dgm:presLayoutVars>
      </dgm:prSet>
      <dgm:spPr/>
    </dgm:pt>
  </dgm:ptLst>
  <dgm:cxnLst>
    <dgm:cxn modelId="{09D10707-975A-417C-8C2A-0DDB89E7A0C6}" srcId="{3602160E-F002-4BC5-AE6A-3174F365F704}" destId="{00273403-D6FD-45D0-9D85-0DF80C5FB91B}" srcOrd="1" destOrd="0" parTransId="{BB9FB927-E1AA-4593-863D-B0D4AE277905}" sibTransId="{395E9687-87CA-42F3-B413-BE82AEA8E97A}"/>
    <dgm:cxn modelId="{C9B94C0D-C11E-45C8-BE11-F24B84EF2A7A}" type="presOf" srcId="{650F4EDF-8B53-42A6-81AC-537B9AADCF77}" destId="{981A0158-C7CD-4A8F-B84C-43B6FF412F9F}" srcOrd="0" destOrd="0" presId="urn:microsoft.com/office/officeart/2005/8/layout/pList1"/>
    <dgm:cxn modelId="{0919177D-07E4-4C08-9B11-71A7673B7438}" type="presOf" srcId="{00273403-D6FD-45D0-9D85-0DF80C5FB91B}" destId="{D6308A98-3FEF-4E2E-BB8F-F923998A0283}" srcOrd="0" destOrd="0" presId="urn:microsoft.com/office/officeart/2005/8/layout/pList1"/>
    <dgm:cxn modelId="{92FE50AA-80B6-477B-A0B0-7A17D6992FC1}" type="presOf" srcId="{3602160E-F002-4BC5-AE6A-3174F365F704}" destId="{8F91907B-F2EC-4A45-BAE6-153FCB61F063}" srcOrd="0" destOrd="0" presId="urn:microsoft.com/office/officeart/2005/8/layout/pList1"/>
    <dgm:cxn modelId="{7701B8AE-438B-42F7-B0C0-08F31C7E3290}" type="presOf" srcId="{73E42B72-6042-476E-8FF7-E438DB4A4B5F}" destId="{70B4A041-0843-450C-BA0B-87E1203004FB}" srcOrd="0" destOrd="0" presId="urn:microsoft.com/office/officeart/2005/8/layout/pList1"/>
    <dgm:cxn modelId="{842F55DC-90BD-4DF0-8FFC-364BD7BAA9F1}" srcId="{3602160E-F002-4BC5-AE6A-3174F365F704}" destId="{73E42B72-6042-476E-8FF7-E438DB4A4B5F}" srcOrd="0" destOrd="0" parTransId="{C7692E15-56FD-4BF2-9BC7-3CD26F59D9E3}" sibTransId="{650F4EDF-8B53-42A6-81AC-537B9AADCF77}"/>
    <dgm:cxn modelId="{59DD95E9-E706-4600-B015-18D3CFE959EC}" type="presParOf" srcId="{8F91907B-F2EC-4A45-BAE6-153FCB61F063}" destId="{22C890A9-D253-44E8-B316-BB6A830BF2EB}" srcOrd="0" destOrd="0" presId="urn:microsoft.com/office/officeart/2005/8/layout/pList1"/>
    <dgm:cxn modelId="{86F12D03-A191-4BB3-9595-A59960FE2178}" type="presParOf" srcId="{22C890A9-D253-44E8-B316-BB6A830BF2EB}" destId="{0D3E0EC1-F20F-4C59-AD6D-9BC38E8EAECD}" srcOrd="0" destOrd="0" presId="urn:microsoft.com/office/officeart/2005/8/layout/pList1"/>
    <dgm:cxn modelId="{CCE36F03-3776-4A32-BFE9-9B057DBE64A9}" type="presParOf" srcId="{22C890A9-D253-44E8-B316-BB6A830BF2EB}" destId="{70B4A041-0843-450C-BA0B-87E1203004FB}" srcOrd="1" destOrd="0" presId="urn:microsoft.com/office/officeart/2005/8/layout/pList1"/>
    <dgm:cxn modelId="{36105770-B71D-4A0D-8A85-E503AAF12848}" type="presParOf" srcId="{8F91907B-F2EC-4A45-BAE6-153FCB61F063}" destId="{981A0158-C7CD-4A8F-B84C-43B6FF412F9F}" srcOrd="1" destOrd="0" presId="urn:microsoft.com/office/officeart/2005/8/layout/pList1"/>
    <dgm:cxn modelId="{1FCC4366-4B2A-4063-AE6A-82D610974B27}" type="presParOf" srcId="{8F91907B-F2EC-4A45-BAE6-153FCB61F063}" destId="{FA586D6B-3AC4-4B69-9029-B589C79E1ED3}" srcOrd="2" destOrd="0" presId="urn:microsoft.com/office/officeart/2005/8/layout/pList1"/>
    <dgm:cxn modelId="{6F15548F-6CE1-4A55-B245-46EBB4F48A4C}" type="presParOf" srcId="{FA586D6B-3AC4-4B69-9029-B589C79E1ED3}" destId="{6F3F2FA9-C459-4046-A904-3891EB6D95D7}" srcOrd="0" destOrd="0" presId="urn:microsoft.com/office/officeart/2005/8/layout/pList1"/>
    <dgm:cxn modelId="{8F8C25A9-C931-4F38-81CD-E5F805A6F12D}" type="presParOf" srcId="{FA586D6B-3AC4-4B69-9029-B589C79E1ED3}" destId="{D6308A98-3FEF-4E2E-BB8F-F923998A028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602160E-F002-4BC5-AE6A-3174F365F704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SG"/>
        </a:p>
      </dgm:t>
    </dgm:pt>
    <dgm:pt modelId="{73E42B72-6042-476E-8FF7-E438DB4A4B5F}">
      <dgm:prSet phldrT="[Text]"/>
      <dgm:spPr/>
      <dgm:t>
        <a:bodyPr/>
        <a:lstStyle/>
        <a:p>
          <a:r>
            <a:rPr lang="en-SG" dirty="0">
              <a:solidFill>
                <a:schemeClr val="bg1"/>
              </a:solidFill>
              <a:latin typeface="Corbel" panose="020B0503020204020204" pitchFamily="34" charset="0"/>
            </a:rPr>
            <a:t>Synthetic Minority Over-sampling Technique (SMOTE)</a:t>
          </a:r>
        </a:p>
      </dgm:t>
    </dgm:pt>
    <dgm:pt modelId="{C7692E15-56FD-4BF2-9BC7-3CD26F59D9E3}" type="parTrans" cxnId="{842F55DC-90BD-4DF0-8FFC-364BD7BAA9F1}">
      <dgm:prSet/>
      <dgm:spPr/>
      <dgm:t>
        <a:bodyPr/>
        <a:lstStyle/>
        <a:p>
          <a:endParaRPr lang="en-SG"/>
        </a:p>
      </dgm:t>
    </dgm:pt>
    <dgm:pt modelId="{650F4EDF-8B53-42A6-81AC-537B9AADCF77}" type="sibTrans" cxnId="{842F55DC-90BD-4DF0-8FFC-364BD7BAA9F1}">
      <dgm:prSet/>
      <dgm:spPr/>
      <dgm:t>
        <a:bodyPr/>
        <a:lstStyle/>
        <a:p>
          <a:endParaRPr lang="en-SG"/>
        </a:p>
      </dgm:t>
    </dgm:pt>
    <dgm:pt modelId="{00273403-D6FD-45D0-9D85-0DF80C5FB91B}">
      <dgm:prSet phldrT="[Text]"/>
      <dgm:spPr/>
      <dgm:t>
        <a:bodyPr/>
        <a:lstStyle/>
        <a:p>
          <a:r>
            <a:rPr lang="en-SG" dirty="0">
              <a:solidFill>
                <a:schemeClr val="bg1"/>
              </a:solidFill>
              <a:latin typeface="Corbel" panose="020B0503020204020204" pitchFamily="34" charset="0"/>
            </a:rPr>
            <a:t>Ensemble Models</a:t>
          </a:r>
          <a:br>
            <a:rPr lang="en-SG" dirty="0">
              <a:solidFill>
                <a:schemeClr val="bg1"/>
              </a:solidFill>
              <a:latin typeface="Corbel" panose="020B0503020204020204" pitchFamily="34" charset="0"/>
            </a:rPr>
          </a:br>
          <a:r>
            <a:rPr lang="en-SG" dirty="0">
              <a:solidFill>
                <a:schemeClr val="bg1"/>
              </a:solidFill>
              <a:latin typeface="Corbel" panose="020B0503020204020204" pitchFamily="34" charset="0"/>
            </a:rPr>
            <a:t>(Random Forest, Balanced Bagging Classifier)</a:t>
          </a:r>
        </a:p>
      </dgm:t>
    </dgm:pt>
    <dgm:pt modelId="{BB9FB927-E1AA-4593-863D-B0D4AE277905}" type="parTrans" cxnId="{09D10707-975A-417C-8C2A-0DDB89E7A0C6}">
      <dgm:prSet/>
      <dgm:spPr/>
      <dgm:t>
        <a:bodyPr/>
        <a:lstStyle/>
        <a:p>
          <a:endParaRPr lang="en-SG"/>
        </a:p>
      </dgm:t>
    </dgm:pt>
    <dgm:pt modelId="{395E9687-87CA-42F3-B413-BE82AEA8E97A}" type="sibTrans" cxnId="{09D10707-975A-417C-8C2A-0DDB89E7A0C6}">
      <dgm:prSet/>
      <dgm:spPr/>
      <dgm:t>
        <a:bodyPr/>
        <a:lstStyle/>
        <a:p>
          <a:endParaRPr lang="en-SG"/>
        </a:p>
      </dgm:t>
    </dgm:pt>
    <dgm:pt modelId="{8F91907B-F2EC-4A45-BAE6-153FCB61F063}" type="pres">
      <dgm:prSet presAssocID="{3602160E-F002-4BC5-AE6A-3174F365F704}" presName="Name0" presStyleCnt="0">
        <dgm:presLayoutVars>
          <dgm:dir/>
          <dgm:resizeHandles val="exact"/>
        </dgm:presLayoutVars>
      </dgm:prSet>
      <dgm:spPr/>
    </dgm:pt>
    <dgm:pt modelId="{22C890A9-D253-44E8-B316-BB6A830BF2EB}" type="pres">
      <dgm:prSet presAssocID="{73E42B72-6042-476E-8FF7-E438DB4A4B5F}" presName="compNode" presStyleCnt="0"/>
      <dgm:spPr/>
    </dgm:pt>
    <dgm:pt modelId="{0D3E0EC1-F20F-4C59-AD6D-9BC38E8EAECD}" type="pres">
      <dgm:prSet presAssocID="{73E42B72-6042-476E-8FF7-E438DB4A4B5F}" presName="pictRect" presStyleLbl="node1" presStyleIdx="0" presStyleCnt="2" custLinFactNeighborY="3813"/>
      <dgm:spPr>
        <a:solidFill>
          <a:schemeClr val="accent1">
            <a:hueOff val="0"/>
            <a:satOff val="0"/>
            <a:lumOff val="0"/>
            <a:alpha val="50000"/>
          </a:schemeClr>
        </a:solidFill>
      </dgm:spPr>
    </dgm:pt>
    <dgm:pt modelId="{70B4A041-0843-450C-BA0B-87E1203004FB}" type="pres">
      <dgm:prSet presAssocID="{73E42B72-6042-476E-8FF7-E438DB4A4B5F}" presName="textRect" presStyleLbl="revTx" presStyleIdx="0" presStyleCnt="2" custScaleX="91450" custScaleY="86203" custLinFactY="-38301" custLinFactNeighborX="877" custLinFactNeighborY="-100000">
        <dgm:presLayoutVars>
          <dgm:bulletEnabled val="1"/>
        </dgm:presLayoutVars>
      </dgm:prSet>
      <dgm:spPr/>
    </dgm:pt>
    <dgm:pt modelId="{981A0158-C7CD-4A8F-B84C-43B6FF412F9F}" type="pres">
      <dgm:prSet presAssocID="{650F4EDF-8B53-42A6-81AC-537B9AADCF77}" presName="sibTrans" presStyleLbl="sibTrans2D1" presStyleIdx="0" presStyleCnt="0"/>
      <dgm:spPr/>
    </dgm:pt>
    <dgm:pt modelId="{FA586D6B-3AC4-4B69-9029-B589C79E1ED3}" type="pres">
      <dgm:prSet presAssocID="{00273403-D6FD-45D0-9D85-0DF80C5FB91B}" presName="compNode" presStyleCnt="0"/>
      <dgm:spPr/>
    </dgm:pt>
    <dgm:pt modelId="{6F3F2FA9-C459-4046-A904-3891EB6D95D7}" type="pres">
      <dgm:prSet presAssocID="{00273403-D6FD-45D0-9D85-0DF80C5FB91B}" presName="pictRect" presStyleLbl="node1" presStyleIdx="1" presStyleCnt="2" custLinFactNeighborX="-1295" custLinFactNeighborY="-48416"/>
      <dgm:spPr>
        <a:solidFill>
          <a:schemeClr val="accent4">
            <a:lumMod val="75000"/>
            <a:lumOff val="25000"/>
            <a:alpha val="50000"/>
          </a:schemeClr>
        </a:solidFill>
      </dgm:spPr>
    </dgm:pt>
    <dgm:pt modelId="{D6308A98-3FEF-4E2E-BB8F-F923998A0283}" type="pres">
      <dgm:prSet presAssocID="{00273403-D6FD-45D0-9D85-0DF80C5FB91B}" presName="textRect" presStyleLbl="revTx" presStyleIdx="1" presStyleCnt="2" custLinFactY="-100000" custLinFactNeighborX="68" custLinFactNeighborY="-130608">
        <dgm:presLayoutVars>
          <dgm:bulletEnabled val="1"/>
        </dgm:presLayoutVars>
      </dgm:prSet>
      <dgm:spPr/>
    </dgm:pt>
  </dgm:ptLst>
  <dgm:cxnLst>
    <dgm:cxn modelId="{09D10707-975A-417C-8C2A-0DDB89E7A0C6}" srcId="{3602160E-F002-4BC5-AE6A-3174F365F704}" destId="{00273403-D6FD-45D0-9D85-0DF80C5FB91B}" srcOrd="1" destOrd="0" parTransId="{BB9FB927-E1AA-4593-863D-B0D4AE277905}" sibTransId="{395E9687-87CA-42F3-B413-BE82AEA8E97A}"/>
    <dgm:cxn modelId="{C9B94C0D-C11E-45C8-BE11-F24B84EF2A7A}" type="presOf" srcId="{650F4EDF-8B53-42A6-81AC-537B9AADCF77}" destId="{981A0158-C7CD-4A8F-B84C-43B6FF412F9F}" srcOrd="0" destOrd="0" presId="urn:microsoft.com/office/officeart/2005/8/layout/pList1"/>
    <dgm:cxn modelId="{0919177D-07E4-4C08-9B11-71A7673B7438}" type="presOf" srcId="{00273403-D6FD-45D0-9D85-0DF80C5FB91B}" destId="{D6308A98-3FEF-4E2E-BB8F-F923998A0283}" srcOrd="0" destOrd="0" presId="urn:microsoft.com/office/officeart/2005/8/layout/pList1"/>
    <dgm:cxn modelId="{92FE50AA-80B6-477B-A0B0-7A17D6992FC1}" type="presOf" srcId="{3602160E-F002-4BC5-AE6A-3174F365F704}" destId="{8F91907B-F2EC-4A45-BAE6-153FCB61F063}" srcOrd="0" destOrd="0" presId="urn:microsoft.com/office/officeart/2005/8/layout/pList1"/>
    <dgm:cxn modelId="{7701B8AE-438B-42F7-B0C0-08F31C7E3290}" type="presOf" srcId="{73E42B72-6042-476E-8FF7-E438DB4A4B5F}" destId="{70B4A041-0843-450C-BA0B-87E1203004FB}" srcOrd="0" destOrd="0" presId="urn:microsoft.com/office/officeart/2005/8/layout/pList1"/>
    <dgm:cxn modelId="{842F55DC-90BD-4DF0-8FFC-364BD7BAA9F1}" srcId="{3602160E-F002-4BC5-AE6A-3174F365F704}" destId="{73E42B72-6042-476E-8FF7-E438DB4A4B5F}" srcOrd="0" destOrd="0" parTransId="{C7692E15-56FD-4BF2-9BC7-3CD26F59D9E3}" sibTransId="{650F4EDF-8B53-42A6-81AC-537B9AADCF77}"/>
    <dgm:cxn modelId="{59DD95E9-E706-4600-B015-18D3CFE959EC}" type="presParOf" srcId="{8F91907B-F2EC-4A45-BAE6-153FCB61F063}" destId="{22C890A9-D253-44E8-B316-BB6A830BF2EB}" srcOrd="0" destOrd="0" presId="urn:microsoft.com/office/officeart/2005/8/layout/pList1"/>
    <dgm:cxn modelId="{86F12D03-A191-4BB3-9595-A59960FE2178}" type="presParOf" srcId="{22C890A9-D253-44E8-B316-BB6A830BF2EB}" destId="{0D3E0EC1-F20F-4C59-AD6D-9BC38E8EAECD}" srcOrd="0" destOrd="0" presId="urn:microsoft.com/office/officeart/2005/8/layout/pList1"/>
    <dgm:cxn modelId="{CCE36F03-3776-4A32-BFE9-9B057DBE64A9}" type="presParOf" srcId="{22C890A9-D253-44E8-B316-BB6A830BF2EB}" destId="{70B4A041-0843-450C-BA0B-87E1203004FB}" srcOrd="1" destOrd="0" presId="urn:microsoft.com/office/officeart/2005/8/layout/pList1"/>
    <dgm:cxn modelId="{36105770-B71D-4A0D-8A85-E503AAF12848}" type="presParOf" srcId="{8F91907B-F2EC-4A45-BAE6-153FCB61F063}" destId="{981A0158-C7CD-4A8F-B84C-43B6FF412F9F}" srcOrd="1" destOrd="0" presId="urn:microsoft.com/office/officeart/2005/8/layout/pList1"/>
    <dgm:cxn modelId="{1FCC4366-4B2A-4063-AE6A-82D610974B27}" type="presParOf" srcId="{8F91907B-F2EC-4A45-BAE6-153FCB61F063}" destId="{FA586D6B-3AC4-4B69-9029-B589C79E1ED3}" srcOrd="2" destOrd="0" presId="urn:microsoft.com/office/officeart/2005/8/layout/pList1"/>
    <dgm:cxn modelId="{6F15548F-6CE1-4A55-B245-46EBB4F48A4C}" type="presParOf" srcId="{FA586D6B-3AC4-4B69-9029-B589C79E1ED3}" destId="{6F3F2FA9-C459-4046-A904-3891EB6D95D7}" srcOrd="0" destOrd="0" presId="urn:microsoft.com/office/officeart/2005/8/layout/pList1"/>
    <dgm:cxn modelId="{8F8C25A9-C931-4F38-81CD-E5F805A6F12D}" type="presParOf" srcId="{FA586D6B-3AC4-4B69-9029-B589C79E1ED3}" destId="{D6308A98-3FEF-4E2E-BB8F-F923998A0283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E0EC1-F20F-4C59-AD6D-9BC38E8EAECD}">
      <dsp:nvSpPr>
        <dsp:cNvPr id="0" name=""/>
        <dsp:cNvSpPr/>
      </dsp:nvSpPr>
      <dsp:spPr>
        <a:xfrm>
          <a:off x="790292" y="58948"/>
          <a:ext cx="2163831" cy="14908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B4A041-0843-450C-BA0B-87E1203004FB}">
      <dsp:nvSpPr>
        <dsp:cNvPr id="0" name=""/>
        <dsp:cNvSpPr/>
      </dsp:nvSpPr>
      <dsp:spPr>
        <a:xfrm>
          <a:off x="901772" y="438106"/>
          <a:ext cx="1978823" cy="692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400" kern="1200" dirty="0">
              <a:solidFill>
                <a:schemeClr val="bg1"/>
              </a:solidFill>
              <a:latin typeface="Corbel" panose="020B0503020204020204" pitchFamily="34" charset="0"/>
            </a:rPr>
            <a:t>Synthetic Minority Over-sampling Technique (SMOTE)</a:t>
          </a:r>
        </a:p>
      </dsp:txBody>
      <dsp:txXfrm>
        <a:off x="901772" y="438106"/>
        <a:ext cx="1978823" cy="692021"/>
      </dsp:txXfrm>
    </dsp:sp>
    <dsp:sp modelId="{6F3F2FA9-C459-4046-A904-3891EB6D95D7}">
      <dsp:nvSpPr>
        <dsp:cNvPr id="0" name=""/>
        <dsp:cNvSpPr/>
      </dsp:nvSpPr>
      <dsp:spPr>
        <a:xfrm>
          <a:off x="762270" y="1734941"/>
          <a:ext cx="2163831" cy="1490879"/>
        </a:xfrm>
        <a:prstGeom prst="roundRect">
          <a:avLst/>
        </a:prstGeom>
        <a:solidFill>
          <a:schemeClr val="accent4">
            <a:lumMod val="75000"/>
            <a:lumOff val="2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308A98-3FEF-4E2E-BB8F-F923998A0283}">
      <dsp:nvSpPr>
        <dsp:cNvPr id="0" name=""/>
        <dsp:cNvSpPr/>
      </dsp:nvSpPr>
      <dsp:spPr>
        <a:xfrm>
          <a:off x="791763" y="2096367"/>
          <a:ext cx="2163831" cy="80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400" kern="1200" dirty="0">
              <a:solidFill>
                <a:schemeClr val="bg1"/>
              </a:solidFill>
              <a:latin typeface="Corbel" panose="020B0503020204020204" pitchFamily="34" charset="0"/>
            </a:rPr>
            <a:t>Ensemble Models</a:t>
          </a:r>
          <a:br>
            <a:rPr lang="en-SG" sz="1400" kern="1200" dirty="0">
              <a:solidFill>
                <a:schemeClr val="bg1"/>
              </a:solidFill>
              <a:latin typeface="Corbel" panose="020B0503020204020204" pitchFamily="34" charset="0"/>
            </a:rPr>
          </a:br>
          <a:r>
            <a:rPr lang="en-SG" sz="1400" kern="1200" dirty="0">
              <a:solidFill>
                <a:schemeClr val="bg1"/>
              </a:solidFill>
              <a:latin typeface="Corbel" panose="020B0503020204020204" pitchFamily="34" charset="0"/>
            </a:rPr>
            <a:t>(Random Forest, Balanced Bagging Classifier)</a:t>
          </a:r>
        </a:p>
      </dsp:txBody>
      <dsp:txXfrm>
        <a:off x="791763" y="2096367"/>
        <a:ext cx="2163831" cy="80278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3E0EC1-F20F-4C59-AD6D-9BC38E8EAECD}">
      <dsp:nvSpPr>
        <dsp:cNvPr id="0" name=""/>
        <dsp:cNvSpPr/>
      </dsp:nvSpPr>
      <dsp:spPr>
        <a:xfrm>
          <a:off x="790292" y="58948"/>
          <a:ext cx="2163831" cy="149087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B4A041-0843-450C-BA0B-87E1203004FB}">
      <dsp:nvSpPr>
        <dsp:cNvPr id="0" name=""/>
        <dsp:cNvSpPr/>
      </dsp:nvSpPr>
      <dsp:spPr>
        <a:xfrm>
          <a:off x="901772" y="438106"/>
          <a:ext cx="1978823" cy="69202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400" kern="1200" dirty="0">
              <a:solidFill>
                <a:schemeClr val="bg1"/>
              </a:solidFill>
              <a:latin typeface="Corbel" panose="020B0503020204020204" pitchFamily="34" charset="0"/>
            </a:rPr>
            <a:t>Synthetic Minority Over-sampling Technique (SMOTE)</a:t>
          </a:r>
        </a:p>
      </dsp:txBody>
      <dsp:txXfrm>
        <a:off x="901772" y="438106"/>
        <a:ext cx="1978823" cy="692021"/>
      </dsp:txXfrm>
    </dsp:sp>
    <dsp:sp modelId="{6F3F2FA9-C459-4046-A904-3891EB6D95D7}">
      <dsp:nvSpPr>
        <dsp:cNvPr id="0" name=""/>
        <dsp:cNvSpPr/>
      </dsp:nvSpPr>
      <dsp:spPr>
        <a:xfrm>
          <a:off x="762270" y="1734941"/>
          <a:ext cx="2163831" cy="1490879"/>
        </a:xfrm>
        <a:prstGeom prst="roundRect">
          <a:avLst/>
        </a:prstGeom>
        <a:solidFill>
          <a:schemeClr val="accent4">
            <a:lumMod val="75000"/>
            <a:lumOff val="25000"/>
            <a:alpha val="5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308A98-3FEF-4E2E-BB8F-F923998A0283}">
      <dsp:nvSpPr>
        <dsp:cNvPr id="0" name=""/>
        <dsp:cNvSpPr/>
      </dsp:nvSpPr>
      <dsp:spPr>
        <a:xfrm>
          <a:off x="791763" y="2096367"/>
          <a:ext cx="2163831" cy="8027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SG" sz="1400" kern="1200" dirty="0">
              <a:solidFill>
                <a:schemeClr val="bg1"/>
              </a:solidFill>
              <a:latin typeface="Corbel" panose="020B0503020204020204" pitchFamily="34" charset="0"/>
            </a:rPr>
            <a:t>Ensemble Models</a:t>
          </a:r>
          <a:br>
            <a:rPr lang="en-SG" sz="1400" kern="1200" dirty="0">
              <a:solidFill>
                <a:schemeClr val="bg1"/>
              </a:solidFill>
              <a:latin typeface="Corbel" panose="020B0503020204020204" pitchFamily="34" charset="0"/>
            </a:rPr>
          </a:br>
          <a:r>
            <a:rPr lang="en-SG" sz="1400" kern="1200" dirty="0">
              <a:solidFill>
                <a:schemeClr val="bg1"/>
              </a:solidFill>
              <a:latin typeface="Corbel" panose="020B0503020204020204" pitchFamily="34" charset="0"/>
            </a:rPr>
            <a:t>(Random Forest, Balanced Bagging Classifier)</a:t>
          </a:r>
        </a:p>
      </dsp:txBody>
      <dsp:txXfrm>
        <a:off x="791763" y="2096367"/>
        <a:ext cx="2163831" cy="80278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DE8356-FFDA-4E74-B804-79023C7DD259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CB32D8-F2D2-4D01-80A9-88F3B128AE7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8472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3DDCE7-616C-4285-A468-7301F171BC93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D8F7-2BDD-4C56-98AF-2E212EF349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6194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D8F7-2BDD-4C56-98AF-2E212EF349F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8708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SMOTE parameters</a:t>
            </a:r>
          </a:p>
          <a:p>
            <a:pPr marL="171450" indent="-171450">
              <a:buFontTx/>
              <a:buChar char="-"/>
            </a:pPr>
            <a:r>
              <a:rPr lang="en-SG" dirty="0" err="1"/>
              <a:t>k_neighbors</a:t>
            </a:r>
            <a:r>
              <a:rPr lang="en-SG" dirty="0"/>
              <a:t> = n, used to determine the number of nearest neighbours used to construct synthetic samples</a:t>
            </a:r>
          </a:p>
          <a:p>
            <a:pPr marL="171450" indent="-171450">
              <a:buFontTx/>
              <a:buChar char="-"/>
            </a:pPr>
            <a:r>
              <a:rPr lang="en-SG" dirty="0" err="1"/>
              <a:t>Sampling_strategy</a:t>
            </a:r>
            <a:r>
              <a:rPr lang="en-SG" dirty="0"/>
              <a:t>  = float, used to determine proportion of minority to majority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D8F7-2BDD-4C56-98AF-2E212EF349F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6080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SMOTE parameters</a:t>
            </a:r>
          </a:p>
          <a:p>
            <a:pPr marL="171450" indent="-171450">
              <a:buFontTx/>
              <a:buChar char="-"/>
            </a:pPr>
            <a:r>
              <a:rPr lang="en-SG" dirty="0" err="1"/>
              <a:t>k_neighbors</a:t>
            </a:r>
            <a:r>
              <a:rPr lang="en-SG" dirty="0"/>
              <a:t> = n, used to determine the number of nearest neighbours used to construct synthetic samples</a:t>
            </a:r>
          </a:p>
          <a:p>
            <a:pPr marL="171450" indent="-171450">
              <a:buFontTx/>
              <a:buChar char="-"/>
            </a:pPr>
            <a:r>
              <a:rPr lang="en-SG" dirty="0" err="1"/>
              <a:t>Sampling_strategy</a:t>
            </a:r>
            <a:r>
              <a:rPr lang="en-SG" dirty="0"/>
              <a:t>  = float, used to determine proportion of minority to majority</a:t>
            </a:r>
          </a:p>
          <a:p>
            <a:pPr marL="0" indent="0">
              <a:buFontTx/>
              <a:buNone/>
            </a:pPr>
            <a:endParaRPr lang="en-SG" dirty="0"/>
          </a:p>
          <a:p>
            <a:pPr marL="0" indent="0">
              <a:buFontTx/>
              <a:buNone/>
            </a:pPr>
            <a:r>
              <a:rPr lang="en-SG" dirty="0"/>
              <a:t>Balanced/Bagging Classifier parameters </a:t>
            </a:r>
          </a:p>
          <a:p>
            <a:pPr marL="171450" indent="-171450">
              <a:buFontTx/>
              <a:buChar char="-"/>
            </a:pPr>
            <a:r>
              <a:rPr lang="en-SG" dirty="0" err="1"/>
              <a:t>base_estimator</a:t>
            </a:r>
            <a:r>
              <a:rPr lang="en-SG" dirty="0"/>
              <a:t>, chose Logistic Regression + </a:t>
            </a:r>
            <a:r>
              <a:rPr lang="en-SG" dirty="0" err="1"/>
              <a:t>XGBoost</a:t>
            </a:r>
            <a:r>
              <a:rPr lang="en-SG" dirty="0"/>
              <a:t>. </a:t>
            </a:r>
            <a:r>
              <a:rPr lang="en-SG" dirty="0" err="1"/>
              <a:t>LogReg</a:t>
            </a:r>
            <a:r>
              <a:rPr lang="en-SG" dirty="0"/>
              <a:t> didn’t perform well</a:t>
            </a:r>
          </a:p>
          <a:p>
            <a:pPr marL="171450" indent="-171450">
              <a:buFontTx/>
              <a:buChar char="-"/>
            </a:pPr>
            <a:r>
              <a:rPr lang="en-SG" dirty="0" err="1"/>
              <a:t>n_estimators</a:t>
            </a:r>
            <a:r>
              <a:rPr lang="en-SG" dirty="0"/>
              <a:t>, the number of models to run</a:t>
            </a:r>
          </a:p>
          <a:p>
            <a:pPr marL="171450" indent="-171450">
              <a:buFontTx/>
              <a:buChar char="-"/>
            </a:pPr>
            <a:r>
              <a:rPr lang="en-SG" dirty="0" err="1"/>
              <a:t>max_features</a:t>
            </a:r>
            <a:r>
              <a:rPr lang="en-SG" dirty="0"/>
              <a:t>, the number of samples to draw to train from each model</a:t>
            </a:r>
          </a:p>
          <a:p>
            <a:pPr marL="171450" indent="-171450">
              <a:buFontTx/>
              <a:buChar char="-"/>
            </a:pPr>
            <a:r>
              <a:rPr lang="en-SG" dirty="0" err="1"/>
              <a:t>sampling_strategy</a:t>
            </a:r>
            <a:r>
              <a:rPr lang="en-SG" dirty="0"/>
              <a:t>, the proportion between classes for each model</a:t>
            </a:r>
          </a:p>
          <a:p>
            <a:pPr marL="171450" indent="-171450">
              <a:buFontTx/>
              <a:buChar char="-"/>
            </a:pPr>
            <a:endParaRPr lang="en-SG" dirty="0"/>
          </a:p>
          <a:p>
            <a:pPr marL="171450" indent="-171450">
              <a:buFontTx/>
              <a:buChar char="-"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D8F7-2BDD-4C56-98AF-2E212EF349F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4612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SG" dirty="0"/>
              <a:t>Recall = TN/(TN + FP) [FP Bottom left]</a:t>
            </a:r>
          </a:p>
          <a:p>
            <a:pPr marL="0" indent="0">
              <a:buFontTx/>
              <a:buNone/>
            </a:pPr>
            <a:r>
              <a:rPr lang="en-SG" dirty="0"/>
              <a:t>Precision = TN/(TN + FN) [FN top right]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D8F7-2BDD-4C56-98AF-2E212EF349F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4052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SG" dirty="0"/>
              <a:t>Models are generally quite accurate at predicting who are the players who would be in MVP contention</a:t>
            </a:r>
          </a:p>
          <a:p>
            <a:pPr marL="171450" indent="-171450">
              <a:buFontTx/>
              <a:buChar char="-"/>
            </a:pPr>
            <a:r>
              <a:rPr lang="en-SG" dirty="0"/>
              <a:t>However, it is not so good at predicting the order</a:t>
            </a:r>
          </a:p>
          <a:p>
            <a:pPr marL="171450" indent="-171450">
              <a:buFontTx/>
              <a:buChar char="-"/>
            </a:pPr>
            <a:r>
              <a:rPr lang="en-SG" dirty="0"/>
              <a:t>Good to use this as a general gauge, then refine the ordering based on knowledge of narrative</a:t>
            </a:r>
          </a:p>
          <a:p>
            <a:pPr marL="171450" indent="-171450">
              <a:buFontTx/>
              <a:buChar char="-"/>
            </a:pPr>
            <a:r>
              <a:rPr lang="en-SG" dirty="0"/>
              <a:t>Case in point: </a:t>
            </a:r>
          </a:p>
          <a:p>
            <a:pPr marL="228600" indent="-228600">
              <a:buFontTx/>
              <a:buAutoNum type="arabicPeriod"/>
            </a:pPr>
            <a:r>
              <a:rPr lang="en-SG" dirty="0"/>
              <a:t>James Harden rated highly based on narratives as his team finished with the best record in the West</a:t>
            </a:r>
          </a:p>
          <a:p>
            <a:pPr marL="228600" indent="-228600">
              <a:buFontTx/>
              <a:buAutoNum type="arabicPeriod"/>
            </a:pPr>
            <a:r>
              <a:rPr lang="en-SG" dirty="0"/>
              <a:t>Anthony Davis improved his team from 34 to 48 wins from prior season</a:t>
            </a:r>
          </a:p>
          <a:p>
            <a:pPr marL="228600" indent="-228600">
              <a:buFontTx/>
              <a:buAutoNum type="arabicPeriod"/>
            </a:pPr>
            <a:r>
              <a:rPr lang="en-SG" dirty="0"/>
              <a:t>Lebron James just has monster stats + he’s in a team with scrubby teammates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D8F7-2BDD-4C56-98AF-2E212EF349F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3309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SG" dirty="0"/>
              <a:t>Recall = TN/(TN + FP) [FP Bottom left]</a:t>
            </a:r>
          </a:p>
          <a:p>
            <a:pPr marL="0" indent="0">
              <a:buFontTx/>
              <a:buNone/>
            </a:pPr>
            <a:r>
              <a:rPr lang="en-SG" dirty="0"/>
              <a:t>Precision = TN/(TN + FN) [FN top right]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D8F7-2BDD-4C56-98AF-2E212EF349F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7624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SG" dirty="0"/>
              <a:t>Narratives:</a:t>
            </a:r>
          </a:p>
          <a:p>
            <a:pPr marL="228600" indent="-228600">
              <a:buFontTx/>
              <a:buAutoNum type="arabicPeriod"/>
            </a:pPr>
            <a:r>
              <a:rPr lang="en-SG" dirty="0"/>
              <a:t>Giannis great stats + team wins improvement from last season 44 – 60 wins</a:t>
            </a:r>
          </a:p>
          <a:p>
            <a:pPr marL="228600" indent="-228600">
              <a:buFontTx/>
              <a:buAutoNum type="arabicPeriod"/>
            </a:pPr>
            <a:r>
              <a:rPr lang="en-SG" dirty="0"/>
              <a:t>Paul George – Carried scoring load on lousy team, inconsistent in later half of season, likely to be captured by model</a:t>
            </a:r>
          </a:p>
          <a:p>
            <a:pPr marL="228600" indent="-228600">
              <a:buFontTx/>
              <a:buAutoNum type="arabicPeriod"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D8F7-2BDD-4C56-98AF-2E212EF349F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9835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D8F7-2BDD-4C56-98AF-2E212EF349F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3081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D8F7-2BDD-4C56-98AF-2E212EF349F3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76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D8F7-2BDD-4C56-98AF-2E212EF349F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9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D8F7-2BDD-4C56-98AF-2E212EF349F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01002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My goal is to make this process more objective by using machine learning and statistics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D8F7-2BDD-4C56-98AF-2E212EF349F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549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>
              <a:solidFill>
                <a:schemeClr val="bg1"/>
              </a:solidFill>
            </a:endParaRPr>
          </a:p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D8F7-2BDD-4C56-98AF-2E212EF349F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8478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>
                <a:solidFill>
                  <a:schemeClr val="bg1"/>
                </a:solidFill>
              </a:rPr>
              <a:t>Impact – [(Team Wins * Games Played) / 82]  *  [(Minutes Played / 48)  * (Usage % / 100)]</a:t>
            </a:r>
          </a:p>
          <a:p>
            <a:pPr marL="171450" indent="-171450">
              <a:buFontTx/>
              <a:buChar char="-"/>
            </a:pPr>
            <a:r>
              <a:rPr lang="en-SG" dirty="0"/>
              <a:t>Measures how impactful player has been at contributing to the number of games his team has won</a:t>
            </a:r>
          </a:p>
          <a:p>
            <a:pPr marL="171450" indent="-171450">
              <a:buFontTx/>
              <a:buChar char="-"/>
            </a:pPr>
            <a:r>
              <a:rPr lang="en-SG" dirty="0"/>
              <a:t>Averaged out by the number of games player played, minutes played in a game and how often he has been involved in the team’s offensive possession</a:t>
            </a:r>
          </a:p>
          <a:p>
            <a:pPr marL="171450" indent="-171450">
              <a:buFontTx/>
              <a:buChar char="-"/>
            </a:pPr>
            <a:endParaRPr lang="en-SG" dirty="0"/>
          </a:p>
          <a:p>
            <a:pPr marL="171450" indent="-171450">
              <a:buFontTx/>
              <a:buChar char="-"/>
            </a:pPr>
            <a:endParaRPr lang="en-SG" dirty="0"/>
          </a:p>
          <a:p>
            <a:pPr marL="0" indent="0">
              <a:buFontTx/>
              <a:buNone/>
            </a:pPr>
            <a:r>
              <a:rPr lang="en-SG" dirty="0"/>
              <a:t>TS% (True shooting percentage)</a:t>
            </a:r>
          </a:p>
          <a:p>
            <a:pPr marL="171450" indent="-171450">
              <a:buFontTx/>
              <a:buChar char="-"/>
            </a:pPr>
            <a:r>
              <a:rPr lang="en-SG" dirty="0"/>
              <a:t>Captures 2P%, 3P%, FT%, FGA%, </a:t>
            </a:r>
            <a:r>
              <a:rPr lang="en-SG" dirty="0" err="1"/>
              <a:t>eFG</a:t>
            </a:r>
            <a:r>
              <a:rPr lang="en-SG" dirty="0"/>
              <a:t>%</a:t>
            </a:r>
          </a:p>
          <a:p>
            <a:pPr marL="171450" indent="-171450">
              <a:buFontTx/>
              <a:buChar char="-"/>
            </a:pPr>
            <a:r>
              <a:rPr lang="en-SG" dirty="0"/>
              <a:t>Didn’t’ include those cause of multicollinearity</a:t>
            </a:r>
          </a:p>
          <a:p>
            <a:pPr marL="0" indent="0">
              <a:buFontTx/>
              <a:buNone/>
            </a:pPr>
            <a:endParaRPr lang="en-SG" dirty="0"/>
          </a:p>
          <a:p>
            <a:pPr marL="0" indent="0">
              <a:buFontTx/>
              <a:buNone/>
            </a:pPr>
            <a:endParaRPr lang="en-SG" dirty="0"/>
          </a:p>
          <a:p>
            <a:pPr marL="0" indent="0">
              <a:buFontTx/>
              <a:buNone/>
            </a:pPr>
            <a:r>
              <a:rPr lang="en-SG" dirty="0"/>
              <a:t>Since its inception, the award is mostly won by transcendent offensive players</a:t>
            </a:r>
          </a:p>
          <a:p>
            <a:pPr marL="0" indent="0">
              <a:buFontTx/>
              <a:buNone/>
            </a:pPr>
            <a:r>
              <a:rPr lang="en-SG" dirty="0"/>
              <a:t>- Examples: Stephen Curry, Lebron James, Michael Jordan, Kevin Durant, James Harden</a:t>
            </a:r>
          </a:p>
          <a:p>
            <a:pPr marL="0" indent="0">
              <a:buFontTx/>
              <a:buNone/>
            </a:pPr>
            <a:r>
              <a:rPr lang="en-SG" dirty="0"/>
              <a:t>- Exceptions: Kevin Garnett (All-around D, rebounder), Tim Duncan? (Stable scorer, paint camper, rebounder), Bill Russell (Beast rebounder)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D8F7-2BDD-4C56-98AF-2E212EF349F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0003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>
                <a:solidFill>
                  <a:schemeClr val="bg1"/>
                </a:solidFill>
              </a:rPr>
              <a:t>Impact – [(Team Wins * Games Played) / 82]  *  [(Minutes Played / 48)  * (Usage % / 100)]</a:t>
            </a:r>
          </a:p>
          <a:p>
            <a:pPr marL="171450" indent="-171450">
              <a:buFontTx/>
              <a:buChar char="-"/>
            </a:pPr>
            <a:r>
              <a:rPr lang="en-SG" dirty="0"/>
              <a:t>Measures how impactful player has been at contributing to the number of games his team has won</a:t>
            </a:r>
          </a:p>
          <a:p>
            <a:pPr marL="171450" indent="-171450">
              <a:buFontTx/>
              <a:buChar char="-"/>
            </a:pPr>
            <a:r>
              <a:rPr lang="en-SG" dirty="0"/>
              <a:t>Averaged out by the number of games player played, minutes played in a game and how often he has been involved in the team’s offensive possession</a:t>
            </a:r>
          </a:p>
          <a:p>
            <a:pPr marL="171450" indent="-171450">
              <a:buFontTx/>
              <a:buChar char="-"/>
            </a:pPr>
            <a:endParaRPr lang="en-SG" dirty="0"/>
          </a:p>
          <a:p>
            <a:pPr marL="171450" indent="-171450">
              <a:buFontTx/>
              <a:buChar char="-"/>
            </a:pPr>
            <a:endParaRPr lang="en-SG" dirty="0"/>
          </a:p>
          <a:p>
            <a:pPr marL="0" indent="0">
              <a:buFontTx/>
              <a:buNone/>
            </a:pPr>
            <a:r>
              <a:rPr lang="en-SG" dirty="0"/>
              <a:t>TS% (True shooting percentage)</a:t>
            </a:r>
          </a:p>
          <a:p>
            <a:pPr marL="171450" indent="-171450">
              <a:buFontTx/>
              <a:buChar char="-"/>
            </a:pPr>
            <a:r>
              <a:rPr lang="en-SG" dirty="0"/>
              <a:t>Captures 2P%, 3P%, FT%, FGA%, </a:t>
            </a:r>
            <a:r>
              <a:rPr lang="en-SG" dirty="0" err="1"/>
              <a:t>eFG</a:t>
            </a:r>
            <a:r>
              <a:rPr lang="en-SG" dirty="0"/>
              <a:t>%</a:t>
            </a:r>
          </a:p>
          <a:p>
            <a:pPr marL="171450" indent="-171450">
              <a:buFontTx/>
              <a:buChar char="-"/>
            </a:pPr>
            <a:r>
              <a:rPr lang="en-SG" dirty="0"/>
              <a:t>Didn’t’ include those cause of multicollinearity</a:t>
            </a:r>
          </a:p>
          <a:p>
            <a:pPr marL="0" indent="0">
              <a:buFontTx/>
              <a:buNone/>
            </a:pPr>
            <a:endParaRPr lang="en-SG" dirty="0"/>
          </a:p>
          <a:p>
            <a:pPr marL="0" indent="0">
              <a:buFontTx/>
              <a:buNone/>
            </a:pPr>
            <a:endParaRPr lang="en-SG" dirty="0"/>
          </a:p>
          <a:p>
            <a:pPr marL="0" indent="0">
              <a:buFontTx/>
              <a:buNone/>
            </a:pPr>
            <a:r>
              <a:rPr lang="en-SG" dirty="0"/>
              <a:t>Since its inception, the award is mostly won by transcendent offensive players</a:t>
            </a:r>
          </a:p>
          <a:p>
            <a:pPr marL="0" indent="0">
              <a:buFontTx/>
              <a:buNone/>
            </a:pPr>
            <a:r>
              <a:rPr lang="en-SG" dirty="0"/>
              <a:t>- Examples: Stephen Curry, Lebron James, Michael Jordan, Kevin Durant, James Harden</a:t>
            </a:r>
          </a:p>
          <a:p>
            <a:pPr marL="0" indent="0">
              <a:buFontTx/>
              <a:buNone/>
            </a:pPr>
            <a:r>
              <a:rPr lang="en-SG" dirty="0"/>
              <a:t>- Exceptions: Kevin Garnett (All-around D, rebounder), Tim Duncan? (Stable scorer, paint camper, rebounder), Bill Russell (Beast rebounder)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D8F7-2BDD-4C56-98AF-2E212EF349F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3825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>
                <a:solidFill>
                  <a:schemeClr val="bg1"/>
                </a:solidFill>
              </a:rPr>
              <a:t>Impact – [(Team Wins * Games Played) / 82]  *  [(Minutes Played / 48)  * (Usage % / 100)]</a:t>
            </a:r>
          </a:p>
          <a:p>
            <a:pPr marL="171450" indent="-171450">
              <a:buFontTx/>
              <a:buChar char="-"/>
            </a:pPr>
            <a:r>
              <a:rPr lang="en-SG" dirty="0"/>
              <a:t>Measures how impactful player has been at contributing to the number of games his team has won</a:t>
            </a:r>
          </a:p>
          <a:p>
            <a:pPr marL="171450" indent="-171450">
              <a:buFontTx/>
              <a:buChar char="-"/>
            </a:pPr>
            <a:r>
              <a:rPr lang="en-SG" dirty="0"/>
              <a:t>Averaged out by the number of games player played, minutes played in a game and how often he has been involved in the team’s offensive possession</a:t>
            </a:r>
          </a:p>
          <a:p>
            <a:pPr marL="171450" indent="-171450">
              <a:buFontTx/>
              <a:buChar char="-"/>
            </a:pPr>
            <a:endParaRPr lang="en-SG" dirty="0"/>
          </a:p>
          <a:p>
            <a:pPr marL="171450" indent="-171450">
              <a:buFontTx/>
              <a:buChar char="-"/>
            </a:pPr>
            <a:endParaRPr lang="en-SG" dirty="0"/>
          </a:p>
          <a:p>
            <a:pPr marL="0" indent="0">
              <a:buFontTx/>
              <a:buNone/>
            </a:pPr>
            <a:r>
              <a:rPr lang="en-SG" dirty="0"/>
              <a:t>TS% (True shooting percentage)</a:t>
            </a:r>
          </a:p>
          <a:p>
            <a:pPr marL="171450" indent="-171450">
              <a:buFontTx/>
              <a:buChar char="-"/>
            </a:pPr>
            <a:r>
              <a:rPr lang="en-SG" dirty="0"/>
              <a:t>Captures 2P%, 3P%, FT%, FGA%, </a:t>
            </a:r>
            <a:r>
              <a:rPr lang="en-SG" dirty="0" err="1"/>
              <a:t>eFG</a:t>
            </a:r>
            <a:r>
              <a:rPr lang="en-SG" dirty="0"/>
              <a:t>%</a:t>
            </a:r>
          </a:p>
          <a:p>
            <a:pPr marL="171450" indent="-171450">
              <a:buFontTx/>
              <a:buChar char="-"/>
            </a:pPr>
            <a:r>
              <a:rPr lang="en-SG" dirty="0"/>
              <a:t>Didn’t’ include those cause of multicollinearity</a:t>
            </a:r>
          </a:p>
          <a:p>
            <a:pPr marL="0" indent="0">
              <a:buFontTx/>
              <a:buNone/>
            </a:pPr>
            <a:endParaRPr lang="en-SG" dirty="0"/>
          </a:p>
          <a:p>
            <a:pPr marL="0" indent="0">
              <a:buFontTx/>
              <a:buNone/>
            </a:pPr>
            <a:endParaRPr lang="en-SG" dirty="0"/>
          </a:p>
          <a:p>
            <a:pPr marL="0" indent="0">
              <a:buFontTx/>
              <a:buNone/>
            </a:pPr>
            <a:r>
              <a:rPr lang="en-SG" dirty="0"/>
              <a:t>Since its inception, the award is mostly won by transcendent offensive players</a:t>
            </a:r>
          </a:p>
          <a:p>
            <a:pPr marL="0" indent="0">
              <a:buFontTx/>
              <a:buNone/>
            </a:pPr>
            <a:r>
              <a:rPr lang="en-SG" dirty="0"/>
              <a:t>- Examples: Stephen Curry, Lebron James, Michael Jordan, Kevin Durant, James Harden</a:t>
            </a:r>
          </a:p>
          <a:p>
            <a:pPr marL="0" indent="0">
              <a:buFontTx/>
              <a:buNone/>
            </a:pPr>
            <a:r>
              <a:rPr lang="en-SG" dirty="0"/>
              <a:t>- Exceptions: Kevin Garnett (All-around D, rebounder), Tim Duncan? (Stable scorer, paint camper, rebounder), Bill Russell (Beast rebounder)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D8F7-2BDD-4C56-98AF-2E212EF349F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6413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G" dirty="0"/>
              <a:t>SMOTE parameters</a:t>
            </a:r>
          </a:p>
          <a:p>
            <a:pPr marL="171450" indent="-171450">
              <a:buFontTx/>
              <a:buChar char="-"/>
            </a:pPr>
            <a:r>
              <a:rPr lang="en-SG" dirty="0" err="1"/>
              <a:t>k_neighbors</a:t>
            </a:r>
            <a:r>
              <a:rPr lang="en-SG" dirty="0"/>
              <a:t> = n, used to determine the number of nearest neighbours used to construct synthetic samples</a:t>
            </a:r>
          </a:p>
          <a:p>
            <a:pPr marL="171450" indent="-171450">
              <a:buFontTx/>
              <a:buChar char="-"/>
            </a:pPr>
            <a:r>
              <a:rPr lang="en-SG" dirty="0" err="1"/>
              <a:t>Sampling_strategy</a:t>
            </a:r>
            <a:r>
              <a:rPr lang="en-SG" dirty="0"/>
              <a:t>  = float, used to determine proportion of minority to majority</a:t>
            </a:r>
          </a:p>
          <a:p>
            <a:pPr marL="0" indent="0">
              <a:buFontTx/>
              <a:buNone/>
            </a:pPr>
            <a:endParaRPr lang="en-SG" dirty="0"/>
          </a:p>
          <a:p>
            <a:pPr marL="0" indent="0">
              <a:buFontTx/>
              <a:buNone/>
            </a:pPr>
            <a:r>
              <a:rPr lang="en-SG" dirty="0"/>
              <a:t>Balanced/Bagging Classifier parameters </a:t>
            </a:r>
          </a:p>
          <a:p>
            <a:pPr marL="171450" indent="-171450">
              <a:buFontTx/>
              <a:buChar char="-"/>
            </a:pPr>
            <a:r>
              <a:rPr lang="en-SG" dirty="0" err="1"/>
              <a:t>base_estimator</a:t>
            </a:r>
            <a:r>
              <a:rPr lang="en-SG" dirty="0"/>
              <a:t>, chose Logistic Regression + </a:t>
            </a:r>
            <a:r>
              <a:rPr lang="en-SG" dirty="0" err="1"/>
              <a:t>XGBoost</a:t>
            </a:r>
            <a:r>
              <a:rPr lang="en-SG" dirty="0"/>
              <a:t>. </a:t>
            </a:r>
            <a:r>
              <a:rPr lang="en-SG" dirty="0" err="1"/>
              <a:t>LogReg</a:t>
            </a:r>
            <a:r>
              <a:rPr lang="en-SG" dirty="0"/>
              <a:t> didn’t perform well</a:t>
            </a:r>
          </a:p>
          <a:p>
            <a:pPr marL="171450" indent="-171450">
              <a:buFontTx/>
              <a:buChar char="-"/>
            </a:pPr>
            <a:r>
              <a:rPr lang="en-SG" dirty="0" err="1"/>
              <a:t>n_estimators</a:t>
            </a:r>
            <a:r>
              <a:rPr lang="en-SG" dirty="0"/>
              <a:t>, the number of models to run</a:t>
            </a:r>
          </a:p>
          <a:p>
            <a:pPr marL="171450" indent="-171450">
              <a:buFontTx/>
              <a:buChar char="-"/>
            </a:pPr>
            <a:r>
              <a:rPr lang="en-SG" dirty="0" err="1"/>
              <a:t>max_samples</a:t>
            </a:r>
            <a:r>
              <a:rPr lang="en-SG" dirty="0"/>
              <a:t>, the number of samples to draw to train from each model</a:t>
            </a:r>
          </a:p>
          <a:p>
            <a:pPr marL="171450" indent="-171450">
              <a:buFontTx/>
              <a:buChar char="-"/>
            </a:pPr>
            <a:r>
              <a:rPr lang="en-SG" dirty="0" err="1"/>
              <a:t>sampling_strategy</a:t>
            </a:r>
            <a:r>
              <a:rPr lang="en-SG" dirty="0"/>
              <a:t>, the proportion between classes for each model</a:t>
            </a:r>
          </a:p>
          <a:p>
            <a:pPr marL="171450" indent="-171450">
              <a:buFontTx/>
              <a:buChar char="-"/>
            </a:pPr>
            <a:endParaRPr lang="en-SG" dirty="0"/>
          </a:p>
          <a:p>
            <a:pPr marL="171450" indent="-171450">
              <a:buFontTx/>
              <a:buChar char="-"/>
            </a:pPr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C1D8F7-2BDD-4C56-98AF-2E212EF349F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5157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38800" y="304801"/>
            <a:ext cx="5486400" cy="2514599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38800" y="2895600"/>
            <a:ext cx="5486400" cy="914400"/>
          </a:xfrm>
        </p:spPr>
        <p:txBody>
          <a:bodyPr/>
          <a:lstStyle>
            <a:lvl1pPr marL="0" indent="0" algn="l">
              <a:spcBef>
                <a:spcPts val="1200"/>
              </a:spcBef>
              <a:buNone/>
              <a:defRPr sz="2400">
                <a:solidFill>
                  <a:schemeClr val="bg2">
                    <a:lumMod val="25000"/>
                    <a:lumOff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53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512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6400" y="365125"/>
            <a:ext cx="1828800" cy="565467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365125"/>
            <a:ext cx="8001000" cy="56546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379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009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0450" y="1676401"/>
            <a:ext cx="10058400" cy="1752600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0450" y="3581400"/>
            <a:ext cx="10058400" cy="1143000"/>
          </a:xfrm>
        </p:spPr>
        <p:txBody>
          <a:bodyPr/>
          <a:lstStyle>
            <a:lvl1pPr marL="0" indent="0">
              <a:spcBef>
                <a:spcPts val="120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6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1676401"/>
            <a:ext cx="484632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78880" y="1676401"/>
            <a:ext cx="4846320" cy="43434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025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681163"/>
            <a:ext cx="4846320" cy="823912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6800" y="2505075"/>
            <a:ext cx="4846320" cy="3514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78880" y="1681163"/>
            <a:ext cx="4846320" cy="823912"/>
          </a:xfrm>
        </p:spPr>
        <p:txBody>
          <a:bodyPr anchor="ctr"/>
          <a:lstStyle>
            <a:lvl1pPr marL="0" indent="0">
              <a:buNone/>
              <a:defRPr sz="2400" b="0">
                <a:solidFill>
                  <a:schemeClr val="bg2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78880" y="2505075"/>
            <a:ext cx="4846320" cy="3514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426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30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62EC29-B8C5-4C7A-B6DA-418494D5CB21}" type="datetimeFigureOut">
              <a:rPr lang="en-US" smtClean="0"/>
              <a:t>5/30/2019</a:t>
            </a:fld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043838-BFF5-400C-B067-3DF4A5F395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12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7467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838200"/>
            <a:ext cx="6172200" cy="518160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2" y="3124200"/>
            <a:ext cx="3657600" cy="2895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79593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24800" y="838200"/>
            <a:ext cx="3657600" cy="213360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 descr="An empty placeholder to add an image. Click on the placeholder and select the image that you wish to add"/>
          <p:cNvSpPr>
            <a:spLocks noGrp="1"/>
          </p:cNvSpPr>
          <p:nvPr>
            <p:ph type="pic" idx="1"/>
          </p:nvPr>
        </p:nvSpPr>
        <p:spPr>
          <a:xfrm>
            <a:off x="0" y="0"/>
            <a:ext cx="7239000" cy="6858000"/>
          </a:xfrm>
          <a:solidFill>
            <a:schemeClr val="bg1"/>
          </a:solidFill>
        </p:spPr>
        <p:txBody>
          <a:bodyPr tIns="36576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924801" y="3124200"/>
            <a:ext cx="3657600" cy="28956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2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Rectangle 7"/>
          <p:cNvSpPr/>
          <p:nvPr/>
        </p:nvSpPr>
        <p:spPr>
          <a:xfrm>
            <a:off x="7239000" y="0"/>
            <a:ext cx="228600" cy="68580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15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676400"/>
            <a:ext cx="100584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70918" y="6392562"/>
            <a:ext cx="7082481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34400" y="6392562"/>
            <a:ext cx="12954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62EC29-B8C5-4C7A-B6DA-418494D5CB21}" type="datetimeFigureOut">
              <a:rPr lang="en-US" smtClean="0"/>
              <a:pPr/>
              <a:t>5/30/2019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058400" y="6392562"/>
            <a:ext cx="1066800" cy="1809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043838-BFF5-400C-B067-3DF4A5F395D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2095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228600" algn="l" defTabSz="91440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772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87452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14884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19936" y="1916832"/>
            <a:ext cx="5976664" cy="1944216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Predicting NBA’s  MVPs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3CB5515-7833-410A-8754-192ED514C7B7}"/>
              </a:ext>
            </a:extLst>
          </p:cNvPr>
          <p:cNvSpPr txBox="1">
            <a:spLocks/>
          </p:cNvSpPr>
          <p:nvPr/>
        </p:nvSpPr>
        <p:spPr>
          <a:xfrm>
            <a:off x="6816080" y="4365104"/>
            <a:ext cx="3456384" cy="64807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000" dirty="0"/>
              <a:t>Leong Keng </a:t>
            </a:r>
            <a:r>
              <a:rPr lang="en-US" sz="3000" dirty="0" err="1"/>
              <a:t>Whye</a:t>
            </a:r>
            <a:endParaRPr lang="en-US" sz="3000" dirty="0"/>
          </a:p>
          <a:p>
            <a:pPr algn="ctr"/>
            <a:endParaRPr lang="en-US" sz="1800" dirty="0"/>
          </a:p>
          <a:p>
            <a:pPr algn="ctr"/>
            <a:r>
              <a:rPr lang="en-US" sz="3000" dirty="0"/>
              <a:t>30 May 19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39B9200-88A5-41F5-8F4E-1B639628AED1}"/>
              </a:ext>
            </a:extLst>
          </p:cNvPr>
          <p:cNvCxnSpPr/>
          <p:nvPr/>
        </p:nvCxnSpPr>
        <p:spPr>
          <a:xfrm>
            <a:off x="5807968" y="4077072"/>
            <a:ext cx="5688632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09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C23EA25-A4BF-44E9-8AFE-884AF19D2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</p:spPr>
        <p:txBody>
          <a:bodyPr/>
          <a:lstStyle/>
          <a:p>
            <a:r>
              <a:rPr lang="en-SG" dirty="0">
                <a:solidFill>
                  <a:schemeClr val="bg1"/>
                </a:solidFill>
                <a:latin typeface="Rockwell" panose="02060603020205020403" pitchFamily="18" charset="0"/>
              </a:rPr>
              <a:t>Dataset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99A02B-09F5-4166-A014-4D0E8DBEC327}"/>
              </a:ext>
            </a:extLst>
          </p:cNvPr>
          <p:cNvSpPr/>
          <p:nvPr/>
        </p:nvSpPr>
        <p:spPr>
          <a:xfrm>
            <a:off x="647328" y="2132856"/>
            <a:ext cx="780728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A2749B-6C17-49BB-B34C-9302D407D2BE}"/>
              </a:ext>
            </a:extLst>
          </p:cNvPr>
          <p:cNvSpPr/>
          <p:nvPr/>
        </p:nvSpPr>
        <p:spPr>
          <a:xfrm>
            <a:off x="719336" y="5661248"/>
            <a:ext cx="2304256" cy="438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073080A-2866-445C-8ED6-71F7B64D8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76400"/>
            <a:ext cx="10058400" cy="4343400"/>
          </a:xfrm>
        </p:spPr>
        <p:txBody>
          <a:bodyPr>
            <a:normAutofit/>
          </a:bodyPr>
          <a:lstStyle/>
          <a:p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Features/Predictors:</a:t>
            </a:r>
          </a:p>
          <a:p>
            <a:pPr lvl="1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WS, TS%, AST/G, VORP, PPG, PER, TRB/G, TOV/G, PF/G, BLK/G, ‘Impact’</a:t>
            </a:r>
          </a:p>
          <a:p>
            <a:pPr lvl="2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Comparing statistical gaps between MVPs and non-MVPs</a:t>
            </a:r>
          </a:p>
          <a:p>
            <a:pPr lvl="2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Correlation between MVP and statistic</a:t>
            </a:r>
          </a:p>
          <a:p>
            <a:pPr lvl="2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Examining past winners of the award</a:t>
            </a:r>
          </a:p>
          <a:p>
            <a:pPr lvl="2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Catering to narratives &amp; tendencies of sports writers</a:t>
            </a:r>
          </a:p>
          <a:p>
            <a:pPr marL="548640" lvl="2" indent="0">
              <a:buNone/>
            </a:pPr>
            <a:endParaRPr lang="en-SG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Target</a:t>
            </a:r>
          </a:p>
          <a:p>
            <a:pPr lvl="1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MVP column (1 if player is an MVP candidate, else 0)</a:t>
            </a:r>
          </a:p>
          <a:p>
            <a:pPr marL="274320" lvl="1" indent="0">
              <a:buNone/>
            </a:pPr>
            <a:endParaRPr lang="en-SG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endParaRPr lang="en-SG" dirty="0">
              <a:latin typeface="Corbel" panose="020B0503020204020204" pitchFamily="34" charset="0"/>
            </a:endParaRPr>
          </a:p>
          <a:p>
            <a:endParaRPr lang="en-SG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8996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C23EA25-A4BF-44E9-8AFE-884AF19D2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</p:spPr>
        <p:txBody>
          <a:bodyPr/>
          <a:lstStyle/>
          <a:p>
            <a:r>
              <a:rPr lang="en-SG" dirty="0">
                <a:solidFill>
                  <a:schemeClr val="bg1"/>
                </a:solidFill>
                <a:latin typeface="Rockwell" panose="02060603020205020403" pitchFamily="18" charset="0"/>
              </a:rPr>
              <a:t>Dataset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99A02B-09F5-4166-A014-4D0E8DBEC327}"/>
              </a:ext>
            </a:extLst>
          </p:cNvPr>
          <p:cNvSpPr/>
          <p:nvPr/>
        </p:nvSpPr>
        <p:spPr>
          <a:xfrm>
            <a:off x="647328" y="2132856"/>
            <a:ext cx="780728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A2749B-6C17-49BB-B34C-9302D407D2BE}"/>
              </a:ext>
            </a:extLst>
          </p:cNvPr>
          <p:cNvSpPr/>
          <p:nvPr/>
        </p:nvSpPr>
        <p:spPr>
          <a:xfrm>
            <a:off x="719336" y="5661248"/>
            <a:ext cx="2304256" cy="438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137F3B1C-1AA9-48D2-9D22-D23D16ECF0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4560751"/>
              </p:ext>
            </p:extLst>
          </p:nvPr>
        </p:nvGraphicFramePr>
        <p:xfrm>
          <a:off x="1066800" y="1821904"/>
          <a:ext cx="10058400" cy="4343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933593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C23EA25-A4BF-44E9-8AFE-884AF19D2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</p:spPr>
        <p:txBody>
          <a:bodyPr/>
          <a:lstStyle/>
          <a:p>
            <a:r>
              <a:rPr lang="en-SG" dirty="0">
                <a:solidFill>
                  <a:schemeClr val="bg1"/>
                </a:solidFill>
                <a:latin typeface="Rockwell" panose="02060603020205020403" pitchFamily="18" charset="0"/>
              </a:rPr>
              <a:t>Dataset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99A02B-09F5-4166-A014-4D0E8DBEC327}"/>
              </a:ext>
            </a:extLst>
          </p:cNvPr>
          <p:cNvSpPr/>
          <p:nvPr/>
        </p:nvSpPr>
        <p:spPr>
          <a:xfrm>
            <a:off x="647328" y="2132856"/>
            <a:ext cx="780728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A2749B-6C17-49BB-B34C-9302D407D2BE}"/>
              </a:ext>
            </a:extLst>
          </p:cNvPr>
          <p:cNvSpPr/>
          <p:nvPr/>
        </p:nvSpPr>
        <p:spPr>
          <a:xfrm>
            <a:off x="719336" y="5661248"/>
            <a:ext cx="2304256" cy="438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073080A-2866-445C-8ED6-71F7B64D8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76400"/>
            <a:ext cx="10058400" cy="4343400"/>
          </a:xfrm>
        </p:spPr>
        <p:txBody>
          <a:bodyPr>
            <a:normAutofit/>
          </a:bodyPr>
          <a:lstStyle/>
          <a:p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Features/Predictors:</a:t>
            </a:r>
          </a:p>
          <a:p>
            <a:pPr lvl="1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WS, TS%, AST/G, VORP, PPG, PER, TRB/G, TOV/G, PF/G, BLK/G, ‘Impact’</a:t>
            </a:r>
          </a:p>
          <a:p>
            <a:pPr lvl="2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Correlation between MVP and statistic</a:t>
            </a:r>
          </a:p>
          <a:p>
            <a:pPr lvl="2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Examining past winners of the award</a:t>
            </a:r>
          </a:p>
          <a:p>
            <a:pPr lvl="2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Comparing statistical gaps between MVPs and non-MVPs</a:t>
            </a:r>
          </a:p>
          <a:p>
            <a:pPr lvl="2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Catering to narratives &amp; tendencies of sports writers</a:t>
            </a:r>
          </a:p>
          <a:p>
            <a:pPr marL="548640" lvl="2" indent="0">
              <a:buNone/>
            </a:pPr>
            <a:endParaRPr lang="en-SG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Target</a:t>
            </a:r>
          </a:p>
          <a:p>
            <a:pPr lvl="1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MVP column (1 if player is an MVP candidate, else 0)</a:t>
            </a:r>
          </a:p>
          <a:p>
            <a:pPr marL="274320" lvl="1" indent="0">
              <a:buNone/>
            </a:pPr>
            <a:endParaRPr lang="en-SG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endParaRPr lang="en-SG" dirty="0">
              <a:latin typeface="Corbel" panose="020B0503020204020204" pitchFamily="34" charset="0"/>
            </a:endParaRPr>
          </a:p>
          <a:p>
            <a:endParaRPr lang="en-SG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2809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C23EA25-A4BF-44E9-8AFE-884AF19D2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</p:spPr>
        <p:txBody>
          <a:bodyPr/>
          <a:lstStyle/>
          <a:p>
            <a:r>
              <a:rPr lang="en-SG" dirty="0">
                <a:solidFill>
                  <a:schemeClr val="bg1"/>
                </a:solidFill>
                <a:latin typeface="Rockwell" panose="02060603020205020403" pitchFamily="18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99A02B-09F5-4166-A014-4D0E8DBEC327}"/>
              </a:ext>
            </a:extLst>
          </p:cNvPr>
          <p:cNvSpPr/>
          <p:nvPr/>
        </p:nvSpPr>
        <p:spPr>
          <a:xfrm>
            <a:off x="647328" y="2132856"/>
            <a:ext cx="780728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A2749B-6C17-49BB-B34C-9302D407D2BE}"/>
              </a:ext>
            </a:extLst>
          </p:cNvPr>
          <p:cNvSpPr/>
          <p:nvPr/>
        </p:nvSpPr>
        <p:spPr>
          <a:xfrm>
            <a:off x="719336" y="5661248"/>
            <a:ext cx="2304256" cy="438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C0FD1F9-A2B2-4791-87E5-C76BFAE90E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91913110"/>
              </p:ext>
            </p:extLst>
          </p:nvPr>
        </p:nvGraphicFramePr>
        <p:xfrm>
          <a:off x="407368" y="2276872"/>
          <a:ext cx="3744416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F966926-CF80-4EAA-B0A6-DF6726B50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8935" y="1737320"/>
            <a:ext cx="7898160" cy="4644008"/>
          </a:xfrm>
        </p:spPr>
        <p:txBody>
          <a:bodyPr>
            <a:normAutofit/>
          </a:bodyPr>
          <a:lstStyle/>
          <a:p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SMOTE</a:t>
            </a:r>
          </a:p>
          <a:p>
            <a:pPr lvl="1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Oversampling technique based on K-nearest-neighbours</a:t>
            </a:r>
          </a:p>
          <a:p>
            <a:pPr lvl="1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Parameters to tune:</a:t>
            </a:r>
          </a:p>
          <a:p>
            <a:pPr lvl="2">
              <a:buFontTx/>
              <a:buChar char="-"/>
            </a:pPr>
            <a:r>
              <a:rPr lang="en-SG" dirty="0" err="1">
                <a:solidFill>
                  <a:schemeClr val="bg1"/>
                </a:solidFill>
                <a:latin typeface="Corbel" panose="020B0503020204020204" pitchFamily="34" charset="0"/>
              </a:rPr>
              <a:t>k_neighbors</a:t>
            </a:r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</a:p>
          <a:p>
            <a:pPr lvl="2">
              <a:buFontTx/>
              <a:buChar char="-"/>
            </a:pPr>
            <a:r>
              <a:rPr lang="en-SG" dirty="0" err="1">
                <a:solidFill>
                  <a:schemeClr val="bg1"/>
                </a:solidFill>
                <a:latin typeface="Corbel" panose="020B0503020204020204" pitchFamily="34" charset="0"/>
              </a:rPr>
              <a:t>sampling_strategy</a:t>
            </a:r>
            <a:endParaRPr lang="en-SG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Ensemble Models</a:t>
            </a:r>
          </a:p>
          <a:p>
            <a:pPr lvl="1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Random Forest Classifier</a:t>
            </a:r>
          </a:p>
          <a:p>
            <a:pPr lvl="1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Balanced/Bagging Classifier</a:t>
            </a:r>
          </a:p>
          <a:p>
            <a:pPr lvl="2"/>
            <a:r>
              <a:rPr lang="en-SG" dirty="0" err="1">
                <a:solidFill>
                  <a:schemeClr val="bg1"/>
                </a:solidFill>
                <a:latin typeface="Corbel" panose="020B0503020204020204" pitchFamily="34" charset="0"/>
              </a:rPr>
              <a:t>base_estimator</a:t>
            </a:r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 – Logistic Regression, </a:t>
            </a:r>
            <a:r>
              <a:rPr lang="en-SG" dirty="0" err="1">
                <a:solidFill>
                  <a:schemeClr val="bg1"/>
                </a:solidFill>
                <a:latin typeface="Corbel" panose="020B0503020204020204" pitchFamily="34" charset="0"/>
              </a:rPr>
              <a:t>XGBoost</a:t>
            </a:r>
            <a:endParaRPr lang="en-SG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lvl="2"/>
            <a:r>
              <a:rPr lang="en-SG" dirty="0" err="1">
                <a:solidFill>
                  <a:schemeClr val="bg1"/>
                </a:solidFill>
                <a:latin typeface="Corbel" panose="020B0503020204020204" pitchFamily="34" charset="0"/>
              </a:rPr>
              <a:t>n_estimators</a:t>
            </a:r>
            <a:endParaRPr lang="en-SG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lvl="2"/>
            <a:r>
              <a:rPr lang="en-SG" dirty="0" err="1">
                <a:solidFill>
                  <a:schemeClr val="bg1"/>
                </a:solidFill>
                <a:latin typeface="Corbel" panose="020B0503020204020204" pitchFamily="34" charset="0"/>
              </a:rPr>
              <a:t>sampling_strategy</a:t>
            </a:r>
            <a:endParaRPr lang="en-SG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lvl="2"/>
            <a:r>
              <a:rPr lang="en-SG" dirty="0" err="1">
                <a:solidFill>
                  <a:schemeClr val="bg1"/>
                </a:solidFill>
                <a:latin typeface="Corbel" panose="020B0503020204020204" pitchFamily="34" charset="0"/>
              </a:rPr>
              <a:t>max_samples</a:t>
            </a:r>
            <a:endParaRPr lang="en-SG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endParaRPr lang="en-SG" dirty="0">
              <a:latin typeface="Corbel" panose="020B0503020204020204" pitchFamily="34" charset="0"/>
            </a:endParaRPr>
          </a:p>
          <a:p>
            <a:endParaRPr lang="en-SG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500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C23EA25-A4BF-44E9-8AFE-884AF19D2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</p:spPr>
        <p:txBody>
          <a:bodyPr/>
          <a:lstStyle/>
          <a:p>
            <a:r>
              <a:rPr lang="en-SG" dirty="0">
                <a:solidFill>
                  <a:schemeClr val="bg1"/>
                </a:solidFill>
                <a:latin typeface="Rockwell" panose="02060603020205020403" pitchFamily="18" charset="0"/>
              </a:rPr>
              <a:t>Methodology - SMOTE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99A02B-09F5-4166-A014-4D0E8DBEC327}"/>
              </a:ext>
            </a:extLst>
          </p:cNvPr>
          <p:cNvSpPr/>
          <p:nvPr/>
        </p:nvSpPr>
        <p:spPr>
          <a:xfrm>
            <a:off x="1595216" y="2132856"/>
            <a:ext cx="780728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A2749B-6C17-49BB-B34C-9302D407D2BE}"/>
              </a:ext>
            </a:extLst>
          </p:cNvPr>
          <p:cNvSpPr/>
          <p:nvPr/>
        </p:nvSpPr>
        <p:spPr>
          <a:xfrm>
            <a:off x="719336" y="5661248"/>
            <a:ext cx="2304256" cy="438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81AD0B-394A-404C-8772-7D61845B3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344" y="1820254"/>
            <a:ext cx="7621064" cy="3829584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2D08B24-93EB-4626-B8A7-A8F0C8338D20}"/>
              </a:ext>
            </a:extLst>
          </p:cNvPr>
          <p:cNvSpPr/>
          <p:nvPr/>
        </p:nvSpPr>
        <p:spPr>
          <a:xfrm>
            <a:off x="2742736" y="2468311"/>
            <a:ext cx="1477337" cy="1367037"/>
          </a:xfrm>
          <a:custGeom>
            <a:avLst/>
            <a:gdLst>
              <a:gd name="connsiteX0" fmla="*/ 28619 w 1477337"/>
              <a:gd name="connsiteY0" fmla="*/ 808289 h 1367037"/>
              <a:gd name="connsiteX1" fmla="*/ 447719 w 1477337"/>
              <a:gd name="connsiteY1" fmla="*/ 55814 h 1367037"/>
              <a:gd name="connsiteX2" fmla="*/ 1428794 w 1477337"/>
              <a:gd name="connsiteY2" fmla="*/ 122489 h 1367037"/>
              <a:gd name="connsiteX3" fmla="*/ 1304969 w 1477337"/>
              <a:gd name="connsiteY3" fmla="*/ 655889 h 1367037"/>
              <a:gd name="connsiteX4" fmla="*/ 1104944 w 1477337"/>
              <a:gd name="connsiteY4" fmla="*/ 1046414 h 1367037"/>
              <a:gd name="connsiteX5" fmla="*/ 695369 w 1477337"/>
              <a:gd name="connsiteY5" fmla="*/ 1351214 h 1367037"/>
              <a:gd name="connsiteX6" fmla="*/ 190544 w 1477337"/>
              <a:gd name="connsiteY6" fmla="*/ 1284539 h 1367037"/>
              <a:gd name="connsiteX7" fmla="*/ 57194 w 1477337"/>
              <a:gd name="connsiteY7" fmla="*/ 951164 h 1367037"/>
              <a:gd name="connsiteX8" fmla="*/ 28619 w 1477337"/>
              <a:gd name="connsiteY8" fmla="*/ 808289 h 136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77337" h="1367037">
                <a:moveTo>
                  <a:pt x="28619" y="808289"/>
                </a:moveTo>
                <a:cubicBezTo>
                  <a:pt x="93706" y="659064"/>
                  <a:pt x="214357" y="170114"/>
                  <a:pt x="447719" y="55814"/>
                </a:cubicBezTo>
                <a:cubicBezTo>
                  <a:pt x="681081" y="-58486"/>
                  <a:pt x="1285919" y="22476"/>
                  <a:pt x="1428794" y="122489"/>
                </a:cubicBezTo>
                <a:cubicBezTo>
                  <a:pt x="1571669" y="222502"/>
                  <a:pt x="1358944" y="501902"/>
                  <a:pt x="1304969" y="655889"/>
                </a:cubicBezTo>
                <a:cubicBezTo>
                  <a:pt x="1250994" y="809876"/>
                  <a:pt x="1206544" y="930526"/>
                  <a:pt x="1104944" y="1046414"/>
                </a:cubicBezTo>
                <a:cubicBezTo>
                  <a:pt x="1003344" y="1162302"/>
                  <a:pt x="847769" y="1311527"/>
                  <a:pt x="695369" y="1351214"/>
                </a:cubicBezTo>
                <a:cubicBezTo>
                  <a:pt x="542969" y="1390902"/>
                  <a:pt x="296907" y="1351214"/>
                  <a:pt x="190544" y="1284539"/>
                </a:cubicBezTo>
                <a:cubicBezTo>
                  <a:pt x="84182" y="1217864"/>
                  <a:pt x="88944" y="1027364"/>
                  <a:pt x="57194" y="951164"/>
                </a:cubicBezTo>
                <a:cubicBezTo>
                  <a:pt x="25444" y="874964"/>
                  <a:pt x="-36468" y="957514"/>
                  <a:pt x="28619" y="808289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17E5953-F90A-47E7-8028-089B602CB73C}"/>
              </a:ext>
            </a:extLst>
          </p:cNvPr>
          <p:cNvSpPr/>
          <p:nvPr/>
        </p:nvSpPr>
        <p:spPr>
          <a:xfrm>
            <a:off x="6323808" y="2420889"/>
            <a:ext cx="1800200" cy="1443804"/>
          </a:xfrm>
          <a:custGeom>
            <a:avLst/>
            <a:gdLst>
              <a:gd name="connsiteX0" fmla="*/ 28619 w 1477337"/>
              <a:gd name="connsiteY0" fmla="*/ 808289 h 1367037"/>
              <a:gd name="connsiteX1" fmla="*/ 447719 w 1477337"/>
              <a:gd name="connsiteY1" fmla="*/ 55814 h 1367037"/>
              <a:gd name="connsiteX2" fmla="*/ 1428794 w 1477337"/>
              <a:gd name="connsiteY2" fmla="*/ 122489 h 1367037"/>
              <a:gd name="connsiteX3" fmla="*/ 1304969 w 1477337"/>
              <a:gd name="connsiteY3" fmla="*/ 655889 h 1367037"/>
              <a:gd name="connsiteX4" fmla="*/ 1104944 w 1477337"/>
              <a:gd name="connsiteY4" fmla="*/ 1046414 h 1367037"/>
              <a:gd name="connsiteX5" fmla="*/ 695369 w 1477337"/>
              <a:gd name="connsiteY5" fmla="*/ 1351214 h 1367037"/>
              <a:gd name="connsiteX6" fmla="*/ 190544 w 1477337"/>
              <a:gd name="connsiteY6" fmla="*/ 1284539 h 1367037"/>
              <a:gd name="connsiteX7" fmla="*/ 57194 w 1477337"/>
              <a:gd name="connsiteY7" fmla="*/ 951164 h 1367037"/>
              <a:gd name="connsiteX8" fmla="*/ 28619 w 1477337"/>
              <a:gd name="connsiteY8" fmla="*/ 808289 h 136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477337" h="1367037">
                <a:moveTo>
                  <a:pt x="28619" y="808289"/>
                </a:moveTo>
                <a:cubicBezTo>
                  <a:pt x="93706" y="659064"/>
                  <a:pt x="214357" y="170114"/>
                  <a:pt x="447719" y="55814"/>
                </a:cubicBezTo>
                <a:cubicBezTo>
                  <a:pt x="681081" y="-58486"/>
                  <a:pt x="1285919" y="22476"/>
                  <a:pt x="1428794" y="122489"/>
                </a:cubicBezTo>
                <a:cubicBezTo>
                  <a:pt x="1571669" y="222502"/>
                  <a:pt x="1358944" y="501902"/>
                  <a:pt x="1304969" y="655889"/>
                </a:cubicBezTo>
                <a:cubicBezTo>
                  <a:pt x="1250994" y="809876"/>
                  <a:pt x="1206544" y="930526"/>
                  <a:pt x="1104944" y="1046414"/>
                </a:cubicBezTo>
                <a:cubicBezTo>
                  <a:pt x="1003344" y="1162302"/>
                  <a:pt x="847769" y="1311527"/>
                  <a:pt x="695369" y="1351214"/>
                </a:cubicBezTo>
                <a:cubicBezTo>
                  <a:pt x="542969" y="1390902"/>
                  <a:pt x="296907" y="1351214"/>
                  <a:pt x="190544" y="1284539"/>
                </a:cubicBezTo>
                <a:cubicBezTo>
                  <a:pt x="84182" y="1217864"/>
                  <a:pt x="88944" y="1027364"/>
                  <a:pt x="57194" y="951164"/>
                </a:cubicBezTo>
                <a:cubicBezTo>
                  <a:pt x="25444" y="874964"/>
                  <a:pt x="-36468" y="957514"/>
                  <a:pt x="28619" y="808289"/>
                </a:cubicBezTo>
                <a:close/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210897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C23EA25-A4BF-44E9-8AFE-884AF19D2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</p:spPr>
        <p:txBody>
          <a:bodyPr/>
          <a:lstStyle/>
          <a:p>
            <a:r>
              <a:rPr lang="en-SG" dirty="0">
                <a:solidFill>
                  <a:schemeClr val="bg1"/>
                </a:solidFill>
                <a:latin typeface="Rockwell" panose="02060603020205020403" pitchFamily="18" charset="0"/>
              </a:rPr>
              <a:t>Methodology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99A02B-09F5-4166-A014-4D0E8DBEC327}"/>
              </a:ext>
            </a:extLst>
          </p:cNvPr>
          <p:cNvSpPr/>
          <p:nvPr/>
        </p:nvSpPr>
        <p:spPr>
          <a:xfrm>
            <a:off x="647328" y="2132856"/>
            <a:ext cx="780728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A2749B-6C17-49BB-B34C-9302D407D2BE}"/>
              </a:ext>
            </a:extLst>
          </p:cNvPr>
          <p:cNvSpPr/>
          <p:nvPr/>
        </p:nvSpPr>
        <p:spPr>
          <a:xfrm>
            <a:off x="719336" y="5661248"/>
            <a:ext cx="2304256" cy="438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5C0FD1F9-A2B2-4791-87E5-C76BFAE90EE2}"/>
              </a:ext>
            </a:extLst>
          </p:cNvPr>
          <p:cNvGraphicFramePr/>
          <p:nvPr/>
        </p:nvGraphicFramePr>
        <p:xfrm>
          <a:off x="407368" y="2276872"/>
          <a:ext cx="3744416" cy="4752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F966926-CF80-4EAA-B0A6-DF6726B50A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68935" y="1737320"/>
            <a:ext cx="7898160" cy="4644008"/>
          </a:xfrm>
        </p:spPr>
        <p:txBody>
          <a:bodyPr>
            <a:normAutofit/>
          </a:bodyPr>
          <a:lstStyle/>
          <a:p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SMOTE</a:t>
            </a:r>
          </a:p>
          <a:p>
            <a:pPr lvl="1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Oversampling technique based on K-nearest-neighbours</a:t>
            </a:r>
          </a:p>
          <a:p>
            <a:pPr lvl="1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Parameters to tune:</a:t>
            </a:r>
          </a:p>
          <a:p>
            <a:pPr lvl="2">
              <a:buFontTx/>
              <a:buChar char="-"/>
            </a:pPr>
            <a:r>
              <a:rPr lang="en-SG" dirty="0" err="1">
                <a:solidFill>
                  <a:schemeClr val="bg1"/>
                </a:solidFill>
                <a:latin typeface="Corbel" panose="020B0503020204020204" pitchFamily="34" charset="0"/>
              </a:rPr>
              <a:t>k_neighbors</a:t>
            </a:r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</a:p>
          <a:p>
            <a:pPr lvl="2">
              <a:buFontTx/>
              <a:buChar char="-"/>
            </a:pPr>
            <a:r>
              <a:rPr lang="en-SG" dirty="0" err="1">
                <a:solidFill>
                  <a:schemeClr val="bg1"/>
                </a:solidFill>
                <a:latin typeface="Corbel" panose="020B0503020204020204" pitchFamily="34" charset="0"/>
              </a:rPr>
              <a:t>sampling_strategy</a:t>
            </a:r>
            <a:endParaRPr lang="en-SG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Ensemble Models</a:t>
            </a:r>
          </a:p>
          <a:p>
            <a:pPr lvl="1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Random Forest Classifier</a:t>
            </a:r>
          </a:p>
          <a:p>
            <a:pPr lvl="1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Balanced/Bagging Classifier</a:t>
            </a:r>
          </a:p>
          <a:p>
            <a:pPr lvl="2"/>
            <a:r>
              <a:rPr lang="en-SG" dirty="0" err="1">
                <a:solidFill>
                  <a:schemeClr val="bg1"/>
                </a:solidFill>
                <a:latin typeface="Corbel" panose="020B0503020204020204" pitchFamily="34" charset="0"/>
              </a:rPr>
              <a:t>base_estimator</a:t>
            </a:r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 – Logistic Regression, </a:t>
            </a:r>
            <a:r>
              <a:rPr lang="en-SG" dirty="0" err="1">
                <a:solidFill>
                  <a:schemeClr val="bg1"/>
                </a:solidFill>
                <a:latin typeface="Corbel" panose="020B0503020204020204" pitchFamily="34" charset="0"/>
              </a:rPr>
              <a:t>XGBoost</a:t>
            </a:r>
            <a:endParaRPr lang="en-SG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lvl="2"/>
            <a:r>
              <a:rPr lang="en-SG" dirty="0" err="1">
                <a:solidFill>
                  <a:schemeClr val="bg1"/>
                </a:solidFill>
                <a:latin typeface="Corbel" panose="020B0503020204020204" pitchFamily="34" charset="0"/>
              </a:rPr>
              <a:t>n_estimators</a:t>
            </a:r>
            <a:endParaRPr lang="en-SG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lvl="2"/>
            <a:r>
              <a:rPr lang="en-SG" dirty="0" err="1">
                <a:solidFill>
                  <a:schemeClr val="bg1"/>
                </a:solidFill>
                <a:latin typeface="Corbel" panose="020B0503020204020204" pitchFamily="34" charset="0"/>
              </a:rPr>
              <a:t>sampling_strategy</a:t>
            </a:r>
            <a:endParaRPr lang="en-SG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endParaRPr lang="en-SG" dirty="0">
              <a:latin typeface="Corbel" panose="020B0503020204020204" pitchFamily="34" charset="0"/>
            </a:endParaRPr>
          </a:p>
          <a:p>
            <a:endParaRPr lang="en-SG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2489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C23EA25-A4BF-44E9-8AFE-884AF19D2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</p:spPr>
        <p:txBody>
          <a:bodyPr/>
          <a:lstStyle/>
          <a:p>
            <a:r>
              <a:rPr lang="en-SG" dirty="0">
                <a:solidFill>
                  <a:schemeClr val="bg1"/>
                </a:solidFill>
                <a:latin typeface="Rockwell" panose="02060603020205020403" pitchFamily="18" charset="0"/>
              </a:rPr>
              <a:t>Results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A2749B-6C17-49BB-B34C-9302D407D2BE}"/>
              </a:ext>
            </a:extLst>
          </p:cNvPr>
          <p:cNvSpPr/>
          <p:nvPr/>
        </p:nvSpPr>
        <p:spPr>
          <a:xfrm>
            <a:off x="479376" y="5726807"/>
            <a:ext cx="2304256" cy="438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04C3FED5-DC68-44E6-BCFF-1B2D7CD9C08A}"/>
              </a:ext>
            </a:extLst>
          </p:cNvPr>
          <p:cNvSpPr/>
          <p:nvPr/>
        </p:nvSpPr>
        <p:spPr>
          <a:xfrm>
            <a:off x="1099921" y="1694359"/>
            <a:ext cx="2163831" cy="72007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SG" dirty="0" err="1">
                <a:solidFill>
                  <a:schemeClr val="bg1"/>
                </a:solidFill>
                <a:latin typeface="Corbel" panose="020B0503020204020204" pitchFamily="34" charset="0"/>
              </a:rPr>
              <a:t>XGBoost</a:t>
            </a:r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 &amp;</a:t>
            </a:r>
          </a:p>
          <a:p>
            <a:pPr algn="ctr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BBC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DBABFF0-37A9-42DD-9817-12B73FFB1FF1}"/>
              </a:ext>
            </a:extLst>
          </p:cNvPr>
          <p:cNvSpPr/>
          <p:nvPr/>
        </p:nvSpPr>
        <p:spPr>
          <a:xfrm>
            <a:off x="4947816" y="1628801"/>
            <a:ext cx="2163831" cy="7200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SMOTE &amp; Logistic Regression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8CCE763D-5993-4119-B82D-4746C3F516BB}"/>
              </a:ext>
            </a:extLst>
          </p:cNvPr>
          <p:cNvSpPr/>
          <p:nvPr/>
        </p:nvSpPr>
        <p:spPr>
          <a:xfrm>
            <a:off x="8756705" y="1628801"/>
            <a:ext cx="2163831" cy="720080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algn="ctr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SMOTE &amp; Random Forest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8B81577-D9E8-416E-90B8-B8D276FF9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3809767"/>
            <a:ext cx="3093800" cy="22835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321C90-D5E0-4CC1-948C-12B9BBEF61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809" y="2878036"/>
            <a:ext cx="1286054" cy="43821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D738CDC-94E5-462E-942D-30BBE6400BEC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67841" y="2818782"/>
            <a:ext cx="1285200" cy="4392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70B2149-F670-49E9-92E6-B84FEC1416B5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4008468" y="3663655"/>
            <a:ext cx="3092400" cy="22824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510289B-7BBC-4679-A559-7DFDFCE85195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9196020" y="2755145"/>
            <a:ext cx="1285200" cy="4392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4365788-4113-41A0-896E-ACF3251AF045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8112224" y="3663655"/>
            <a:ext cx="3092400" cy="228240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0DC97B05-C4E6-4B57-84BB-0FF83DEB6248}"/>
              </a:ext>
            </a:extLst>
          </p:cNvPr>
          <p:cNvSpPr/>
          <p:nvPr/>
        </p:nvSpPr>
        <p:spPr>
          <a:xfrm>
            <a:off x="2026276" y="4509120"/>
            <a:ext cx="397316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5A33A3D-852C-49D9-9525-D30628A2EBCF}"/>
              </a:ext>
            </a:extLst>
          </p:cNvPr>
          <p:cNvSpPr/>
          <p:nvPr/>
        </p:nvSpPr>
        <p:spPr>
          <a:xfrm>
            <a:off x="5636657" y="4444815"/>
            <a:ext cx="397316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8BFA011-2154-4912-B626-2D31103F60DC}"/>
              </a:ext>
            </a:extLst>
          </p:cNvPr>
          <p:cNvSpPr/>
          <p:nvPr/>
        </p:nvSpPr>
        <p:spPr>
          <a:xfrm>
            <a:off x="9735691" y="4471921"/>
            <a:ext cx="397316" cy="3600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34057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C23EA25-A4BF-44E9-8AFE-884AF19D2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</p:spPr>
        <p:txBody>
          <a:bodyPr/>
          <a:lstStyle/>
          <a:p>
            <a:r>
              <a:rPr lang="en-SG" dirty="0">
                <a:solidFill>
                  <a:schemeClr val="bg1"/>
                </a:solidFill>
                <a:latin typeface="Rockwell" panose="02060603020205020403" pitchFamily="18" charset="0"/>
              </a:rPr>
              <a:t>Results: NBA 2018 MVP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4116771-F6CB-4E47-927E-31A48C79D1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24081456"/>
              </p:ext>
            </p:extLst>
          </p:nvPr>
        </p:nvGraphicFramePr>
        <p:xfrm>
          <a:off x="407368" y="1436018"/>
          <a:ext cx="7920881" cy="530352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786069">
                  <a:extLst>
                    <a:ext uri="{9D8B030D-6E8A-4147-A177-3AD203B41FA5}">
                      <a16:colId xmlns:a16="http://schemas.microsoft.com/office/drawing/2014/main" val="1377778530"/>
                    </a:ext>
                  </a:extLst>
                </a:gridCol>
                <a:gridCol w="1469889">
                  <a:extLst>
                    <a:ext uri="{9D8B030D-6E8A-4147-A177-3AD203B41FA5}">
                      <a16:colId xmlns:a16="http://schemas.microsoft.com/office/drawing/2014/main" val="1669811938"/>
                    </a:ext>
                  </a:extLst>
                </a:gridCol>
                <a:gridCol w="2031693">
                  <a:extLst>
                    <a:ext uri="{9D8B030D-6E8A-4147-A177-3AD203B41FA5}">
                      <a16:colId xmlns:a16="http://schemas.microsoft.com/office/drawing/2014/main" val="2687384983"/>
                    </a:ext>
                  </a:extLst>
                </a:gridCol>
                <a:gridCol w="1786522">
                  <a:extLst>
                    <a:ext uri="{9D8B030D-6E8A-4147-A177-3AD203B41FA5}">
                      <a16:colId xmlns:a16="http://schemas.microsoft.com/office/drawing/2014/main" val="1577331402"/>
                    </a:ext>
                  </a:extLst>
                </a:gridCol>
                <a:gridCol w="1846708">
                  <a:extLst>
                    <a:ext uri="{9D8B030D-6E8A-4147-A177-3AD203B41FA5}">
                      <a16:colId xmlns:a16="http://schemas.microsoft.com/office/drawing/2014/main" val="3274370000"/>
                    </a:ext>
                  </a:extLst>
                </a:gridCol>
              </a:tblGrid>
              <a:tr h="358318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Actual 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err="1">
                          <a:latin typeface="Corbel" panose="020B0503020204020204" pitchFamily="34" charset="0"/>
                        </a:rPr>
                        <a:t>LogR</a:t>
                      </a:r>
                      <a:r>
                        <a:rPr lang="en-SG" dirty="0">
                          <a:latin typeface="Corbel" panose="020B0503020204020204" pitchFamily="34" charset="0"/>
                        </a:rPr>
                        <a:t> + Smote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err="1">
                          <a:latin typeface="Corbel" panose="020B0503020204020204" pitchFamily="34" charset="0"/>
                        </a:rPr>
                        <a:t>XGBoost</a:t>
                      </a:r>
                      <a:r>
                        <a:rPr lang="en-SG" dirty="0">
                          <a:latin typeface="Corbel" panose="020B0503020204020204" pitchFamily="34" charset="0"/>
                        </a:rPr>
                        <a:t> + BBC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err="1">
                          <a:latin typeface="Corbel" panose="020B0503020204020204" pitchFamily="34" charset="0"/>
                        </a:rPr>
                        <a:t>Rforest</a:t>
                      </a:r>
                      <a:r>
                        <a:rPr lang="en-SG" dirty="0">
                          <a:latin typeface="Corbel" panose="020B0503020204020204" pitchFamily="34" charset="0"/>
                        </a:rPr>
                        <a:t> + SMOTE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64619"/>
                  </a:ext>
                </a:extLst>
              </a:tr>
              <a:tr h="358318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>
                          <a:latin typeface="Corbel" panose="020B0503020204020204" pitchFamily="34" charset="0"/>
                        </a:rPr>
                        <a:t>J. Harden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>
                          <a:latin typeface="Corbel" panose="020B0503020204020204" pitchFamily="34" charset="0"/>
                        </a:rPr>
                        <a:t>L. James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R. Westbrook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>
                          <a:latin typeface="Corbel" panose="020B0503020204020204" pitchFamily="34" charset="0"/>
                        </a:rPr>
                        <a:t>L. James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326338"/>
                  </a:ext>
                </a:extLst>
              </a:tr>
              <a:tr h="358318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>
                          <a:latin typeface="Corbel" panose="020B0503020204020204" pitchFamily="34" charset="0"/>
                        </a:rPr>
                        <a:t>L. James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>
                          <a:latin typeface="Corbel" panose="020B0503020204020204" pitchFamily="34" charset="0"/>
                        </a:rPr>
                        <a:t>J. Harden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>
                          <a:latin typeface="Corbel" panose="020B0503020204020204" pitchFamily="34" charset="0"/>
                        </a:rPr>
                        <a:t>L. James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D. </a:t>
                      </a:r>
                      <a:r>
                        <a:rPr lang="en-SG" dirty="0" err="1">
                          <a:latin typeface="Corbel" panose="020B0503020204020204" pitchFamily="34" charset="0"/>
                        </a:rPr>
                        <a:t>Lillard</a:t>
                      </a:r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2377989"/>
                  </a:ext>
                </a:extLst>
              </a:tr>
              <a:tr h="358318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SG" dirty="0">
                          <a:latin typeface="Corbel" panose="020B0503020204020204" pitchFamily="34" charset="0"/>
                        </a:rPr>
                        <a:t>A. Davis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R. Westbrook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K. Durant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V. Oladipo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131245"/>
                  </a:ext>
                </a:extLst>
              </a:tr>
              <a:tr h="358318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D. </a:t>
                      </a:r>
                      <a:r>
                        <a:rPr lang="en-SG" dirty="0" err="1">
                          <a:latin typeface="Corbel" panose="020B0503020204020204" pitchFamily="34" charset="0"/>
                        </a:rPr>
                        <a:t>Lillard</a:t>
                      </a:r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>
                          <a:latin typeface="Corbel" panose="020B0503020204020204" pitchFamily="34" charset="0"/>
                        </a:rPr>
                        <a:t>A. Davis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>
                          <a:latin typeface="Corbel" panose="020B0503020204020204" pitchFamily="34" charset="0"/>
                        </a:rPr>
                        <a:t>J. Harden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>
                          <a:latin typeface="Corbel" panose="020B0503020204020204" pitchFamily="34" charset="0"/>
                        </a:rPr>
                        <a:t>K. Durant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947833"/>
                  </a:ext>
                </a:extLst>
              </a:tr>
              <a:tr h="358318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R. Westbrook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>
                          <a:latin typeface="Corbel" panose="020B0503020204020204" pitchFamily="34" charset="0"/>
                        </a:rPr>
                        <a:t>D. </a:t>
                      </a:r>
                      <a:r>
                        <a:rPr lang="en-SG" dirty="0" err="1">
                          <a:latin typeface="Corbel" panose="020B0503020204020204" pitchFamily="34" charset="0"/>
                        </a:rPr>
                        <a:t>Lillard</a:t>
                      </a:r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>
                          <a:latin typeface="Corbel" panose="020B0503020204020204" pitchFamily="34" charset="0"/>
                        </a:rPr>
                        <a:t>Giannis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>
                          <a:latin typeface="Corbel" panose="020B0503020204020204" pitchFamily="34" charset="0"/>
                        </a:rPr>
                        <a:t>J. Harden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863794"/>
                  </a:ext>
                </a:extLst>
              </a:tr>
              <a:tr h="358318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Giannis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>
                          <a:latin typeface="Corbel" panose="020B0503020204020204" pitchFamily="34" charset="0"/>
                        </a:rPr>
                        <a:t>Giannis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>
                          <a:latin typeface="Corbel" panose="020B0503020204020204" pitchFamily="34" charset="0"/>
                        </a:rPr>
                        <a:t>D. </a:t>
                      </a:r>
                      <a:r>
                        <a:rPr lang="en-SG" dirty="0" err="1">
                          <a:latin typeface="Corbel" panose="020B0503020204020204" pitchFamily="34" charset="0"/>
                        </a:rPr>
                        <a:t>Lillard</a:t>
                      </a:r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>
                          <a:latin typeface="Corbel" panose="020B0503020204020204" pitchFamily="34" charset="0"/>
                        </a:rPr>
                        <a:t>A. Davis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543554"/>
                  </a:ext>
                </a:extLst>
              </a:tr>
              <a:tr h="358318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K. Durant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>
                          <a:latin typeface="Corbel" panose="020B0503020204020204" pitchFamily="34" charset="0"/>
                        </a:rPr>
                        <a:t>K. Durant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V. Oladipo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>
                          <a:latin typeface="Corbel" panose="020B0503020204020204" pitchFamily="34" charset="0"/>
                        </a:rPr>
                        <a:t>D. </a:t>
                      </a:r>
                      <a:r>
                        <a:rPr lang="en-SG" dirty="0" err="1">
                          <a:latin typeface="Corbel" panose="020B0503020204020204" pitchFamily="34" charset="0"/>
                        </a:rPr>
                        <a:t>Derozan</a:t>
                      </a:r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013835"/>
                  </a:ext>
                </a:extLst>
              </a:tr>
              <a:tr h="358318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D. </a:t>
                      </a:r>
                      <a:r>
                        <a:rPr lang="en-SG" dirty="0" err="1">
                          <a:latin typeface="Corbel" panose="020B0503020204020204" pitchFamily="34" charset="0"/>
                        </a:rPr>
                        <a:t>Derozan</a:t>
                      </a:r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B. Simmons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Steph Curry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>
                          <a:latin typeface="Corbel" panose="020B0503020204020204" pitchFamily="34" charset="0"/>
                        </a:rPr>
                        <a:t>Giannis 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308021"/>
                  </a:ext>
                </a:extLst>
              </a:tr>
              <a:tr h="358318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L. Aldridge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>
                          <a:latin typeface="Corbel" panose="020B0503020204020204" pitchFamily="34" charset="0"/>
                        </a:rPr>
                        <a:t>K.A. Towns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N. Jokic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>
                          <a:latin typeface="Corbel" panose="020B0503020204020204" pitchFamily="34" charset="0"/>
                        </a:rPr>
                        <a:t>L. Aldridge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740347"/>
                  </a:ext>
                </a:extLst>
              </a:tr>
              <a:tr h="618467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Jimmy B., Steph Curry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N. Jokic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D. </a:t>
                      </a:r>
                      <a:r>
                        <a:rPr lang="en-SG" dirty="0" err="1">
                          <a:latin typeface="Corbel" panose="020B0503020204020204" pitchFamily="34" charset="0"/>
                        </a:rPr>
                        <a:t>Derozan</a:t>
                      </a:r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>
                          <a:latin typeface="Corbel" panose="020B0503020204020204" pitchFamily="34" charset="0"/>
                        </a:rPr>
                        <a:t>R. Westbrook</a:t>
                      </a:r>
                    </a:p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43241"/>
                  </a:ext>
                </a:extLst>
              </a:tr>
              <a:tr h="358318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J. Embiid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D.M. Cousins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K. Walker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Steph Curry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1640994"/>
                  </a:ext>
                </a:extLst>
              </a:tr>
              <a:tr h="358318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V. Oladipo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Steph Curry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K.A. Towns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Jimmy B.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4349169"/>
                  </a:ext>
                </a:extLst>
              </a:tr>
            </a:tbl>
          </a:graphicData>
        </a:graphic>
      </p:graphicFrame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DBE7EDF-66F6-4455-9484-BC829DC629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28249" y="1412801"/>
            <a:ext cx="3723209" cy="4644008"/>
          </a:xfrm>
        </p:spPr>
        <p:txBody>
          <a:bodyPr>
            <a:normAutofit/>
          </a:bodyPr>
          <a:lstStyle/>
          <a:p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Accuracy of Model</a:t>
            </a:r>
          </a:p>
          <a:p>
            <a:pPr lvl="1"/>
            <a:r>
              <a:rPr lang="en-SG" dirty="0" err="1">
                <a:solidFill>
                  <a:schemeClr val="bg1"/>
                </a:solidFill>
                <a:latin typeface="Corbel" panose="020B0503020204020204" pitchFamily="34" charset="0"/>
              </a:rPr>
              <a:t>LogR</a:t>
            </a:r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 + Smote</a:t>
            </a:r>
          </a:p>
          <a:p>
            <a:pPr marL="548640" lvl="2" indent="0">
              <a:buNone/>
            </a:pPr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- 8/12 correct</a:t>
            </a:r>
          </a:p>
          <a:p>
            <a:pPr marL="548640" lvl="2" indent="0">
              <a:buNone/>
            </a:pPr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- 2/3 top 3</a:t>
            </a:r>
          </a:p>
          <a:p>
            <a:pPr lvl="2">
              <a:buFontTx/>
              <a:buChar char="-"/>
            </a:pPr>
            <a:endParaRPr lang="en-SG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lvl="1"/>
            <a:r>
              <a:rPr lang="en-SG" dirty="0" err="1">
                <a:solidFill>
                  <a:schemeClr val="bg1"/>
                </a:solidFill>
                <a:latin typeface="Corbel" panose="020B0503020204020204" pitchFamily="34" charset="0"/>
              </a:rPr>
              <a:t>XGBoost</a:t>
            </a:r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 + BBC</a:t>
            </a:r>
          </a:p>
          <a:p>
            <a:pPr marL="548640" lvl="2" indent="0">
              <a:buNone/>
            </a:pPr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- 9/12 correct</a:t>
            </a:r>
          </a:p>
          <a:p>
            <a:pPr marL="548640" lvl="2" indent="0">
              <a:buNone/>
            </a:pPr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- 1/3 top 3</a:t>
            </a:r>
          </a:p>
          <a:p>
            <a:pPr marL="548640" lvl="2" indent="0">
              <a:buNone/>
            </a:pPr>
            <a:endParaRPr lang="en-SG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lvl="1"/>
            <a:r>
              <a:rPr lang="en-SG" dirty="0" err="1">
                <a:solidFill>
                  <a:schemeClr val="bg1"/>
                </a:solidFill>
                <a:latin typeface="Corbel" panose="020B0503020204020204" pitchFamily="34" charset="0"/>
              </a:rPr>
              <a:t>RForest</a:t>
            </a:r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 + Smote</a:t>
            </a:r>
          </a:p>
          <a:p>
            <a:pPr marL="548640" lvl="2" indent="0">
              <a:buNone/>
            </a:pPr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- 12/12 correct</a:t>
            </a:r>
          </a:p>
          <a:p>
            <a:pPr marL="548640" lvl="2" indent="0">
              <a:buNone/>
            </a:pPr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- 1/3 top 3</a:t>
            </a:r>
          </a:p>
          <a:p>
            <a:pPr lvl="2">
              <a:buFontTx/>
              <a:buChar char="-"/>
            </a:pPr>
            <a:endParaRPr lang="en-SG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endParaRPr lang="en-SG" dirty="0">
              <a:latin typeface="Corbel" panose="020B0503020204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95BE97-754E-4E0D-A7B5-8A74A5BCA337}"/>
              </a:ext>
            </a:extLst>
          </p:cNvPr>
          <p:cNvSpPr/>
          <p:nvPr/>
        </p:nvSpPr>
        <p:spPr>
          <a:xfrm>
            <a:off x="1271464" y="1997968"/>
            <a:ext cx="6768752" cy="1143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99581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C23EA25-A4BF-44E9-8AFE-884AF19D2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</p:spPr>
        <p:txBody>
          <a:bodyPr/>
          <a:lstStyle/>
          <a:p>
            <a:r>
              <a:rPr lang="en-SG" dirty="0">
                <a:solidFill>
                  <a:schemeClr val="bg1"/>
                </a:solidFill>
                <a:latin typeface="Rockwell" panose="02060603020205020403" pitchFamily="18" charset="0"/>
              </a:rPr>
              <a:t>Use Case: </a:t>
            </a:r>
            <a:r>
              <a:rPr lang="en-SG" dirty="0" err="1">
                <a:solidFill>
                  <a:schemeClr val="bg1"/>
                </a:solidFill>
                <a:latin typeface="Rockwell" panose="02060603020205020403" pitchFamily="18" charset="0"/>
              </a:rPr>
              <a:t>BetOnline</a:t>
            </a:r>
            <a:r>
              <a:rPr lang="en-SG" dirty="0">
                <a:solidFill>
                  <a:schemeClr val="bg1"/>
                </a:solidFill>
                <a:latin typeface="Rockwell" panose="02060603020205020403" pitchFamily="18" charset="0"/>
              </a:rPr>
              <a:t> (2019 MVP)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C23212-EA93-43DB-BC22-1A5D11FA8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368" y="1844824"/>
            <a:ext cx="7920880" cy="4360464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A46BB3E5-AFBB-4EAF-B4FE-BB83672D1DD7}"/>
              </a:ext>
            </a:extLst>
          </p:cNvPr>
          <p:cNvSpPr/>
          <p:nvPr/>
        </p:nvSpPr>
        <p:spPr>
          <a:xfrm>
            <a:off x="2495600" y="4005064"/>
            <a:ext cx="1368152" cy="936104"/>
          </a:xfrm>
          <a:prstGeom prst="ellipse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784B094-57AC-4E93-91F2-440A847BDB7F}"/>
              </a:ext>
            </a:extLst>
          </p:cNvPr>
          <p:cNvCxnSpPr>
            <a:stCxn id="4" idx="6"/>
          </p:cNvCxnSpPr>
          <p:nvPr/>
        </p:nvCxnSpPr>
        <p:spPr>
          <a:xfrm flipV="1">
            <a:off x="3863752" y="2132856"/>
            <a:ext cx="4824536" cy="23402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4CF2F9D1-F458-4EAC-BF52-2426B0CAF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93471" y="1340768"/>
            <a:ext cx="3651201" cy="2664296"/>
          </a:xfrm>
        </p:spPr>
        <p:txBody>
          <a:bodyPr>
            <a:normAutofit/>
          </a:bodyPr>
          <a:lstStyle/>
          <a:p>
            <a:r>
              <a:rPr lang="en-SG" dirty="0" err="1">
                <a:solidFill>
                  <a:schemeClr val="bg1"/>
                </a:solidFill>
                <a:latin typeface="Corbel" panose="020B0503020204020204" pitchFamily="34" charset="0"/>
              </a:rPr>
              <a:t>BetOnline’s</a:t>
            </a:r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 MVP odds</a:t>
            </a:r>
          </a:p>
          <a:p>
            <a:pPr marL="274320" lvl="1" indent="0">
              <a:buNone/>
            </a:pPr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1. Giannis Antetokounmpo</a:t>
            </a:r>
          </a:p>
          <a:p>
            <a:pPr marL="274320" lvl="1" indent="0">
              <a:buNone/>
            </a:pPr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2. James Harden</a:t>
            </a:r>
          </a:p>
          <a:p>
            <a:pPr marL="274320" lvl="1" indent="0">
              <a:buNone/>
            </a:pPr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3. Paul George</a:t>
            </a:r>
          </a:p>
          <a:p>
            <a:endParaRPr lang="en-SG" dirty="0">
              <a:latin typeface="Corbel" panose="020B0503020204020204" pitchFamily="34" charset="0"/>
            </a:endParaRPr>
          </a:p>
          <a:p>
            <a:endParaRPr lang="en-SG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8816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C23EA25-A4BF-44E9-8AFE-884AF19D2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</p:spPr>
        <p:txBody>
          <a:bodyPr/>
          <a:lstStyle/>
          <a:p>
            <a:r>
              <a:rPr lang="en-SG" dirty="0">
                <a:solidFill>
                  <a:schemeClr val="bg1"/>
                </a:solidFill>
                <a:latin typeface="Rockwell" panose="02060603020205020403" pitchFamily="18" charset="0"/>
              </a:rPr>
              <a:t>Use Case: </a:t>
            </a:r>
            <a:r>
              <a:rPr lang="en-SG" dirty="0" err="1">
                <a:solidFill>
                  <a:schemeClr val="bg1"/>
                </a:solidFill>
                <a:latin typeface="Rockwell" panose="02060603020205020403" pitchFamily="18" charset="0"/>
              </a:rPr>
              <a:t>BetOnline</a:t>
            </a:r>
            <a:r>
              <a:rPr lang="en-SG" dirty="0">
                <a:solidFill>
                  <a:schemeClr val="bg1"/>
                </a:solidFill>
                <a:latin typeface="Rockwell" panose="02060603020205020403" pitchFamily="18" charset="0"/>
              </a:rPr>
              <a:t> (2019 MVP)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4116771-F6CB-4E47-927E-31A48C79D1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1072000"/>
              </p:ext>
            </p:extLst>
          </p:nvPr>
        </p:nvGraphicFramePr>
        <p:xfrm>
          <a:off x="1066800" y="1844824"/>
          <a:ext cx="9721080" cy="4450080"/>
        </p:xfrm>
        <a:graphic>
          <a:graphicData uri="http://schemas.openxmlformats.org/drawingml/2006/table">
            <a:tbl>
              <a:tblPr firstRow="1" bandRow="1">
                <a:tableStyleId>{46F890A9-2807-4EBB-B81D-B2AA78EC7F39}</a:tableStyleId>
              </a:tblPr>
              <a:tblGrid>
                <a:gridCol w="798940">
                  <a:extLst>
                    <a:ext uri="{9D8B030D-6E8A-4147-A177-3AD203B41FA5}">
                      <a16:colId xmlns:a16="http://schemas.microsoft.com/office/drawing/2014/main" val="1377778530"/>
                    </a:ext>
                  </a:extLst>
                </a:gridCol>
                <a:gridCol w="1379987">
                  <a:extLst>
                    <a:ext uri="{9D8B030D-6E8A-4147-A177-3AD203B41FA5}">
                      <a16:colId xmlns:a16="http://schemas.microsoft.com/office/drawing/2014/main" val="1669811938"/>
                    </a:ext>
                  </a:extLst>
                </a:gridCol>
                <a:gridCol w="1670510">
                  <a:extLst>
                    <a:ext uri="{9D8B030D-6E8A-4147-A177-3AD203B41FA5}">
                      <a16:colId xmlns:a16="http://schemas.microsoft.com/office/drawing/2014/main" val="2053644887"/>
                    </a:ext>
                  </a:extLst>
                </a:gridCol>
                <a:gridCol w="2178927">
                  <a:extLst>
                    <a:ext uri="{9D8B030D-6E8A-4147-A177-3AD203B41FA5}">
                      <a16:colId xmlns:a16="http://schemas.microsoft.com/office/drawing/2014/main" val="2687384983"/>
                    </a:ext>
                  </a:extLst>
                </a:gridCol>
                <a:gridCol w="1815772">
                  <a:extLst>
                    <a:ext uri="{9D8B030D-6E8A-4147-A177-3AD203B41FA5}">
                      <a16:colId xmlns:a16="http://schemas.microsoft.com/office/drawing/2014/main" val="1577331402"/>
                    </a:ext>
                  </a:extLst>
                </a:gridCol>
                <a:gridCol w="1876944">
                  <a:extLst>
                    <a:ext uri="{9D8B030D-6E8A-4147-A177-3AD203B41FA5}">
                      <a16:colId xmlns:a16="http://schemas.microsoft.com/office/drawing/2014/main" val="327437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Rank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err="1">
                          <a:latin typeface="Corbel" panose="020B0503020204020204" pitchFamily="34" charset="0"/>
                        </a:rPr>
                        <a:t>BetOnline</a:t>
                      </a:r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err="1">
                          <a:latin typeface="Corbel" panose="020B0503020204020204" pitchFamily="34" charset="0"/>
                        </a:rPr>
                        <a:t>Bball</a:t>
                      </a:r>
                      <a:r>
                        <a:rPr lang="en-SG" dirty="0">
                          <a:latin typeface="Corbel" panose="020B0503020204020204" pitchFamily="34" charset="0"/>
                        </a:rPr>
                        <a:t>-Ref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err="1">
                          <a:latin typeface="Corbel" panose="020B0503020204020204" pitchFamily="34" charset="0"/>
                        </a:rPr>
                        <a:t>LogR</a:t>
                      </a:r>
                      <a:r>
                        <a:rPr lang="en-SG" dirty="0">
                          <a:latin typeface="Corbel" panose="020B0503020204020204" pitchFamily="34" charset="0"/>
                        </a:rPr>
                        <a:t> + Smote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err="1">
                          <a:latin typeface="Corbel" panose="020B0503020204020204" pitchFamily="34" charset="0"/>
                        </a:rPr>
                        <a:t>XGBoost</a:t>
                      </a:r>
                      <a:r>
                        <a:rPr lang="en-SG" dirty="0">
                          <a:latin typeface="Corbel" panose="020B0503020204020204" pitchFamily="34" charset="0"/>
                        </a:rPr>
                        <a:t> + BBC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 err="1">
                          <a:latin typeface="Corbel" panose="020B0503020204020204" pitchFamily="34" charset="0"/>
                        </a:rPr>
                        <a:t>Rforest</a:t>
                      </a:r>
                      <a:r>
                        <a:rPr lang="en-SG" dirty="0">
                          <a:latin typeface="Corbel" panose="020B0503020204020204" pitchFamily="34" charset="0"/>
                        </a:rPr>
                        <a:t> + SMOTE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764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>
                          <a:latin typeface="Corbel" panose="020B0503020204020204" pitchFamily="34" charset="0"/>
                        </a:rPr>
                        <a:t>Giannis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Giannis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J. Harden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R. Westbrook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K. Durant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73263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SG" dirty="0">
                          <a:latin typeface="Corbel" panose="020B0503020204020204" pitchFamily="34" charset="0"/>
                        </a:rPr>
                        <a:t>J. Harden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J. Harden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Giannis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K. Durant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Steph Curry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323779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Paul George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N. Jokic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K. Durant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Giannis A.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D. </a:t>
                      </a:r>
                      <a:r>
                        <a:rPr lang="en-SG" dirty="0" err="1">
                          <a:latin typeface="Corbel" panose="020B0503020204020204" pitchFamily="34" charset="0"/>
                        </a:rPr>
                        <a:t>Lillard</a:t>
                      </a:r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6131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7947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Paul George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88637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5435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James Harden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0138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J. Harden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23080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Giannis A.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87403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Paul George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Paul George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7432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SG" dirty="0">
                          <a:latin typeface="Corbel" panose="020B0503020204020204" pitchFamily="34" charset="0"/>
                        </a:rPr>
                        <a:t>Paul George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SG" dirty="0">
                        <a:latin typeface="Corbel" panose="020B0503020204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9825008"/>
                  </a:ext>
                </a:extLst>
              </a:tr>
            </a:tbl>
          </a:graphicData>
        </a:graphic>
      </p:graphicFrame>
      <p:sp>
        <p:nvSpPr>
          <p:cNvPr id="10" name="Rectangle 9">
            <a:extLst>
              <a:ext uri="{FF2B5EF4-FFF2-40B4-BE49-F238E27FC236}">
                <a16:creationId xmlns:a16="http://schemas.microsoft.com/office/drawing/2014/main" id="{09D78ECA-A2F1-4EBE-8991-E634586D2B72}"/>
              </a:ext>
            </a:extLst>
          </p:cNvPr>
          <p:cNvSpPr/>
          <p:nvPr/>
        </p:nvSpPr>
        <p:spPr>
          <a:xfrm>
            <a:off x="5374407" y="5445224"/>
            <a:ext cx="1299170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7671322-EC65-4A04-99DF-B6997519A356}"/>
              </a:ext>
            </a:extLst>
          </p:cNvPr>
          <p:cNvSpPr/>
          <p:nvPr/>
        </p:nvSpPr>
        <p:spPr>
          <a:xfrm>
            <a:off x="5447928" y="2204864"/>
            <a:ext cx="1152128" cy="720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C4B72C-4320-41F7-8469-F0780EF6B027}"/>
              </a:ext>
            </a:extLst>
          </p:cNvPr>
          <p:cNvSpPr/>
          <p:nvPr/>
        </p:nvSpPr>
        <p:spPr>
          <a:xfrm>
            <a:off x="7320136" y="2891383"/>
            <a:ext cx="1299170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5A66CA9-4C0B-4594-AC9B-8D1687282895}"/>
              </a:ext>
            </a:extLst>
          </p:cNvPr>
          <p:cNvSpPr/>
          <p:nvPr/>
        </p:nvSpPr>
        <p:spPr>
          <a:xfrm>
            <a:off x="7248128" y="4261978"/>
            <a:ext cx="1512168" cy="21193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3373720-3218-4388-B0DE-AAB335BE2CC4}"/>
              </a:ext>
            </a:extLst>
          </p:cNvPr>
          <p:cNvSpPr/>
          <p:nvPr/>
        </p:nvSpPr>
        <p:spPr>
          <a:xfrm>
            <a:off x="9120336" y="4725144"/>
            <a:ext cx="1512168" cy="872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7F5B80-4B00-40B5-9109-925D7DB940B8}"/>
              </a:ext>
            </a:extLst>
          </p:cNvPr>
          <p:cNvSpPr/>
          <p:nvPr/>
        </p:nvSpPr>
        <p:spPr>
          <a:xfrm>
            <a:off x="9125991" y="3531815"/>
            <a:ext cx="1512168" cy="8724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67376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aurice podoloff trophy white background">
            <a:extLst>
              <a:ext uri="{FF2B5EF4-FFF2-40B4-BE49-F238E27FC236}">
                <a16:creationId xmlns:a16="http://schemas.microsoft.com/office/drawing/2014/main" id="{F7B1ACBC-5B6D-43FA-BC5D-141259591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4" y="1989348"/>
            <a:ext cx="4008512" cy="417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8C23EA25-A4BF-44E9-8AFE-884AF19D2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</p:spPr>
        <p:txBody>
          <a:bodyPr/>
          <a:lstStyle/>
          <a:p>
            <a:r>
              <a:rPr lang="en-SG" dirty="0">
                <a:solidFill>
                  <a:schemeClr val="bg1"/>
                </a:solidFill>
                <a:latin typeface="Rockwell" panose="02060603020205020403" pitchFamily="18" charset="0"/>
              </a:rPr>
              <a:t>Definition – Most Valuable Player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E618CCA-1BF9-4FAE-BC7D-4F95B1BFAE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5720" y="2708920"/>
            <a:ext cx="7741046" cy="1672655"/>
          </a:xfrm>
        </p:spPr>
        <p:txBody>
          <a:bodyPr/>
          <a:lstStyle/>
          <a:p>
            <a:pPr marL="0" indent="0">
              <a:buNone/>
            </a:pPr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Official Definition:</a:t>
            </a:r>
          </a:p>
          <a:p>
            <a:pPr marL="0" indent="0">
              <a:buNone/>
            </a:pPr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	“Award given to the </a:t>
            </a:r>
            <a:r>
              <a:rPr lang="en-SG" u="sng" dirty="0">
                <a:solidFill>
                  <a:schemeClr val="bg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best performing player</a:t>
            </a:r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  <a:cs typeface="Arial" panose="020B0604020202020204" pitchFamily="34" charset="0"/>
              </a:rPr>
              <a:t> of the 		  regular season”</a:t>
            </a:r>
          </a:p>
          <a:p>
            <a:pPr marL="0" indent="0">
              <a:buNone/>
            </a:pPr>
            <a:endParaRPr lang="en-SG" u="sng" dirty="0">
              <a:solidFill>
                <a:schemeClr val="bg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SG" u="sng" dirty="0">
              <a:solidFill>
                <a:schemeClr val="bg1"/>
              </a:solidFill>
              <a:latin typeface="Corbel" panose="020B0503020204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99A02B-09F5-4166-A014-4D0E8DBEC327}"/>
              </a:ext>
            </a:extLst>
          </p:cNvPr>
          <p:cNvSpPr/>
          <p:nvPr/>
        </p:nvSpPr>
        <p:spPr>
          <a:xfrm>
            <a:off x="647328" y="2132856"/>
            <a:ext cx="780728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A2749B-6C17-49BB-B34C-9302D407D2BE}"/>
              </a:ext>
            </a:extLst>
          </p:cNvPr>
          <p:cNvSpPr/>
          <p:nvPr/>
        </p:nvSpPr>
        <p:spPr>
          <a:xfrm>
            <a:off x="1055440" y="5661248"/>
            <a:ext cx="1968152" cy="438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10329A-5579-4492-8279-52F1C7A98AB1}"/>
              </a:ext>
            </a:extLst>
          </p:cNvPr>
          <p:cNvSpPr txBox="1"/>
          <p:nvPr/>
        </p:nvSpPr>
        <p:spPr>
          <a:xfrm>
            <a:off x="1055440" y="5572719"/>
            <a:ext cx="2016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>
                <a:solidFill>
                  <a:schemeClr val="bg1"/>
                </a:solidFill>
                <a:latin typeface="Corbel" panose="020B0503020204020204" pitchFamily="34" charset="0"/>
              </a:rPr>
              <a:t>Maurice </a:t>
            </a:r>
            <a:r>
              <a:rPr lang="en-SG" sz="1400" dirty="0" err="1">
                <a:solidFill>
                  <a:schemeClr val="bg1"/>
                </a:solidFill>
                <a:latin typeface="Corbel" panose="020B0503020204020204" pitchFamily="34" charset="0"/>
              </a:rPr>
              <a:t>Podoloff</a:t>
            </a:r>
            <a:r>
              <a:rPr lang="en-SG" sz="1400" dirty="0">
                <a:solidFill>
                  <a:schemeClr val="bg1"/>
                </a:solidFill>
                <a:latin typeface="Corbel" panose="020B0503020204020204" pitchFamily="34" charset="0"/>
              </a:rPr>
              <a:t> Trophy</a:t>
            </a:r>
          </a:p>
        </p:txBody>
      </p:sp>
    </p:spTree>
    <p:extLst>
      <p:ext uri="{BB962C8B-B14F-4D97-AF65-F5344CB8AC3E}">
        <p14:creationId xmlns:p14="http://schemas.microsoft.com/office/powerpoint/2010/main" val="335329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C23EA25-A4BF-44E9-8AFE-884AF19D2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</p:spPr>
        <p:txBody>
          <a:bodyPr/>
          <a:lstStyle/>
          <a:p>
            <a:r>
              <a:rPr lang="en-SG" dirty="0">
                <a:solidFill>
                  <a:schemeClr val="bg1"/>
                </a:solidFill>
                <a:latin typeface="Rockwell" panose="02060603020205020403" pitchFamily="18" charset="0"/>
              </a:rPr>
              <a:t>Limitations/Improvements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7A12184F-D6BF-4BD7-8484-F4ED5918F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76400"/>
            <a:ext cx="10058400" cy="4343400"/>
          </a:xfrm>
        </p:spPr>
        <p:txBody>
          <a:bodyPr/>
          <a:lstStyle/>
          <a:p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Playstyle changes over timespan of dataset</a:t>
            </a:r>
          </a:p>
          <a:p>
            <a:pPr lvl="1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Conduct modelling on a smaller timespan with less variance in playstyle</a:t>
            </a:r>
          </a:p>
          <a:p>
            <a:endParaRPr lang="en-SG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Player intangibles difficult to capture via statistics</a:t>
            </a:r>
          </a:p>
          <a:p>
            <a:pPr lvl="1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I.e. Gravity, hustle, leadership</a:t>
            </a:r>
          </a:p>
          <a:p>
            <a:pPr lvl="1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Conduct more rigorous feature selection &amp; feature engineering</a:t>
            </a:r>
          </a:p>
        </p:txBody>
      </p:sp>
    </p:spTree>
    <p:extLst>
      <p:ext uri="{BB962C8B-B14F-4D97-AF65-F5344CB8AC3E}">
        <p14:creationId xmlns:p14="http://schemas.microsoft.com/office/powerpoint/2010/main" val="1200450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519936" y="1916832"/>
            <a:ext cx="5976664" cy="1944216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26006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C23EA25-A4BF-44E9-8AFE-884AF19D2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</p:spPr>
        <p:txBody>
          <a:bodyPr/>
          <a:lstStyle/>
          <a:p>
            <a:r>
              <a:rPr lang="en-SG" dirty="0">
                <a:solidFill>
                  <a:schemeClr val="bg1"/>
                </a:solidFill>
                <a:latin typeface="Rockwell" panose="02060603020205020403" pitchFamily="18" charset="0"/>
              </a:rPr>
              <a:t>Deciding NBA’s MVP – The Process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99A02B-09F5-4166-A014-4D0E8DBEC327}"/>
              </a:ext>
            </a:extLst>
          </p:cNvPr>
          <p:cNvSpPr/>
          <p:nvPr/>
        </p:nvSpPr>
        <p:spPr>
          <a:xfrm>
            <a:off x="821796" y="1916832"/>
            <a:ext cx="780728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A2749B-6C17-49BB-B34C-9302D407D2BE}"/>
              </a:ext>
            </a:extLst>
          </p:cNvPr>
          <p:cNvSpPr/>
          <p:nvPr/>
        </p:nvSpPr>
        <p:spPr>
          <a:xfrm>
            <a:off x="911178" y="5661248"/>
            <a:ext cx="2304256" cy="438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2050" name="Picture 2" descr="Image result for espn logo">
            <a:extLst>
              <a:ext uri="{FF2B5EF4-FFF2-40B4-BE49-F238E27FC236}">
                <a16:creationId xmlns:a16="http://schemas.microsoft.com/office/drawing/2014/main" id="{76E312EB-4AE2-4BE2-96D4-552E70C08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48" y="1772816"/>
            <a:ext cx="1154870" cy="866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sports illustrated logo">
            <a:extLst>
              <a:ext uri="{FF2B5EF4-FFF2-40B4-BE49-F238E27FC236}">
                <a16:creationId xmlns:a16="http://schemas.microsoft.com/office/drawing/2014/main" id="{4AC1EA80-8F0B-48BA-BF02-926CFB8B73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53" y="2636912"/>
            <a:ext cx="1154871" cy="744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the athletic logo">
            <a:extLst>
              <a:ext uri="{FF2B5EF4-FFF2-40B4-BE49-F238E27FC236}">
                <a16:creationId xmlns:a16="http://schemas.microsoft.com/office/drawing/2014/main" id="{FA6FBA10-BC8F-449A-8D8A-8224DA5E1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53" y="3573016"/>
            <a:ext cx="1154871" cy="115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fox sports logo">
            <a:extLst>
              <a:ext uri="{FF2B5EF4-FFF2-40B4-BE49-F238E27FC236}">
                <a16:creationId xmlns:a16="http://schemas.microsoft.com/office/drawing/2014/main" id="{9E5217D9-4A30-43AE-9EB0-141F8166A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78" y="3269949"/>
            <a:ext cx="1308283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usa today logo">
            <a:extLst>
              <a:ext uri="{FF2B5EF4-FFF2-40B4-BE49-F238E27FC236}">
                <a16:creationId xmlns:a16="http://schemas.microsoft.com/office/drawing/2014/main" id="{868C9B7D-4C1A-482D-B485-7AA1FF5CBF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52" y="4941168"/>
            <a:ext cx="1154872" cy="716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the ringer logo">
            <a:extLst>
              <a:ext uri="{FF2B5EF4-FFF2-40B4-BE49-F238E27FC236}">
                <a16:creationId xmlns:a16="http://schemas.microsoft.com/office/drawing/2014/main" id="{7C6ADDAE-D7A2-4BA8-A9EA-AA6340CC7C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78" y="2381161"/>
            <a:ext cx="1308283" cy="901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nbcsports logo">
            <a:extLst>
              <a:ext uri="{FF2B5EF4-FFF2-40B4-BE49-F238E27FC236}">
                <a16:creationId xmlns:a16="http://schemas.microsoft.com/office/drawing/2014/main" id="{E7EF6F3C-FC27-4C8D-99D5-D461332D83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853" y="5685997"/>
            <a:ext cx="1154872" cy="904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Image result for turner sports">
            <a:extLst>
              <a:ext uri="{FF2B5EF4-FFF2-40B4-BE49-F238E27FC236}">
                <a16:creationId xmlns:a16="http://schemas.microsoft.com/office/drawing/2014/main" id="{07402215-376D-4700-9D6E-DB337C6B2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78" y="4561603"/>
            <a:ext cx="1308283" cy="716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Image result for associated press">
            <a:extLst>
              <a:ext uri="{FF2B5EF4-FFF2-40B4-BE49-F238E27FC236}">
                <a16:creationId xmlns:a16="http://schemas.microsoft.com/office/drawing/2014/main" id="{F0B6649B-3339-4B32-A63C-3894B1AC2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78" y="5506999"/>
            <a:ext cx="1308283" cy="746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4FEE930-C344-46DC-878C-266A6C254871}"/>
              </a:ext>
            </a:extLst>
          </p:cNvPr>
          <p:cNvCxnSpPr>
            <a:cxnSpLocks/>
          </p:cNvCxnSpPr>
          <p:nvPr/>
        </p:nvCxnSpPr>
        <p:spPr>
          <a:xfrm flipH="1">
            <a:off x="3635685" y="4077072"/>
            <a:ext cx="122415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9C89B98-587D-4361-9DAA-9E4CD47B26D1}"/>
              </a:ext>
            </a:extLst>
          </p:cNvPr>
          <p:cNvSpPr txBox="1"/>
          <p:nvPr/>
        </p:nvSpPr>
        <p:spPr>
          <a:xfrm>
            <a:off x="3923718" y="3680048"/>
            <a:ext cx="64808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>
                <a:solidFill>
                  <a:schemeClr val="bg1"/>
                </a:solidFill>
                <a:latin typeface="Corbel" panose="020B0503020204020204" pitchFamily="34" charset="0"/>
              </a:rPr>
              <a:t>Vote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2230544-09B0-49AD-87ED-068609025B2F}"/>
              </a:ext>
            </a:extLst>
          </p:cNvPr>
          <p:cNvSpPr/>
          <p:nvPr/>
        </p:nvSpPr>
        <p:spPr>
          <a:xfrm>
            <a:off x="5147869" y="1772816"/>
            <a:ext cx="1656168" cy="864096"/>
          </a:xfrm>
          <a:prstGeom prst="roundRect">
            <a:avLst/>
          </a:prstGeom>
          <a:solidFill>
            <a:schemeClr val="accent4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10 points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F5B9A9C7-FD2E-4B7F-A152-DDBA16037F2C}"/>
              </a:ext>
            </a:extLst>
          </p:cNvPr>
          <p:cNvSpPr/>
          <p:nvPr/>
        </p:nvSpPr>
        <p:spPr>
          <a:xfrm>
            <a:off x="5147869" y="2754288"/>
            <a:ext cx="1656168" cy="864096"/>
          </a:xfrm>
          <a:prstGeom prst="roundRect">
            <a:avLst/>
          </a:prstGeom>
          <a:solidFill>
            <a:schemeClr val="accent4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7 points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CD799782-C9BE-4390-AD0C-8966B8A998F0}"/>
              </a:ext>
            </a:extLst>
          </p:cNvPr>
          <p:cNvSpPr/>
          <p:nvPr/>
        </p:nvSpPr>
        <p:spPr>
          <a:xfrm>
            <a:off x="5147869" y="3735760"/>
            <a:ext cx="1656168" cy="864096"/>
          </a:xfrm>
          <a:prstGeom prst="roundRect">
            <a:avLst/>
          </a:prstGeom>
          <a:solidFill>
            <a:schemeClr val="accent4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5 points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D830260B-2162-4ABA-9580-DFA4BDE5C2C2}"/>
              </a:ext>
            </a:extLst>
          </p:cNvPr>
          <p:cNvSpPr/>
          <p:nvPr/>
        </p:nvSpPr>
        <p:spPr>
          <a:xfrm>
            <a:off x="5147869" y="4700836"/>
            <a:ext cx="1656168" cy="864096"/>
          </a:xfrm>
          <a:prstGeom prst="roundRect">
            <a:avLst/>
          </a:prstGeom>
          <a:solidFill>
            <a:schemeClr val="accent4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3 points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CB9924B-8AA5-439A-8AB1-8FD0538A1A18}"/>
              </a:ext>
            </a:extLst>
          </p:cNvPr>
          <p:cNvSpPr/>
          <p:nvPr/>
        </p:nvSpPr>
        <p:spPr>
          <a:xfrm>
            <a:off x="5147869" y="5661406"/>
            <a:ext cx="1656168" cy="864096"/>
          </a:xfrm>
          <a:prstGeom prst="roundRect">
            <a:avLst/>
          </a:prstGeom>
          <a:solidFill>
            <a:schemeClr val="accent4"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1 point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C57F167D-AA14-4621-80F0-312DA8BB0B7A}"/>
              </a:ext>
            </a:extLst>
          </p:cNvPr>
          <p:cNvCxnSpPr>
            <a:cxnSpLocks/>
          </p:cNvCxnSpPr>
          <p:nvPr/>
        </p:nvCxnSpPr>
        <p:spPr>
          <a:xfrm flipH="1">
            <a:off x="7176104" y="4077072"/>
            <a:ext cx="1224152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9C5583B-4FDC-4B5A-9D46-C5CE7BA78EB2}"/>
              </a:ext>
            </a:extLst>
          </p:cNvPr>
          <p:cNvSpPr txBox="1"/>
          <p:nvPr/>
        </p:nvSpPr>
        <p:spPr>
          <a:xfrm>
            <a:off x="7452110" y="3684766"/>
            <a:ext cx="7800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dirty="0">
                <a:solidFill>
                  <a:schemeClr val="bg1"/>
                </a:solidFill>
                <a:latin typeface="Corbel" panose="020B0503020204020204" pitchFamily="34" charset="0"/>
              </a:rPr>
              <a:t>Score</a:t>
            </a:r>
          </a:p>
        </p:txBody>
      </p:sp>
      <p:pic>
        <p:nvPicPr>
          <p:cNvPr id="2070" name="Picture 22" descr="Image result for james harden mvp">
            <a:extLst>
              <a:ext uri="{FF2B5EF4-FFF2-40B4-BE49-F238E27FC236}">
                <a16:creationId xmlns:a16="http://schemas.microsoft.com/office/drawing/2014/main" id="{BA5D253E-48DF-4F32-8309-58BBFE00C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07340" y="2232466"/>
            <a:ext cx="3049300" cy="3572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8B44579D-A2B7-4DF6-88B9-9EE7B9824F14}"/>
              </a:ext>
            </a:extLst>
          </p:cNvPr>
          <p:cNvSpPr txBox="1"/>
          <p:nvPr/>
        </p:nvSpPr>
        <p:spPr>
          <a:xfrm>
            <a:off x="9174970" y="5949280"/>
            <a:ext cx="2465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400" dirty="0">
                <a:solidFill>
                  <a:schemeClr val="bg1"/>
                </a:solidFill>
                <a:latin typeface="Corbel" panose="020B0503020204020204" pitchFamily="34" charset="0"/>
              </a:rPr>
              <a:t>James Harden, 2018 NBA MVP</a:t>
            </a:r>
          </a:p>
        </p:txBody>
      </p:sp>
    </p:spTree>
    <p:extLst>
      <p:ext uri="{BB962C8B-B14F-4D97-AF65-F5344CB8AC3E}">
        <p14:creationId xmlns:p14="http://schemas.microsoft.com/office/powerpoint/2010/main" val="115337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C23EA25-A4BF-44E9-8AFE-884AF19D2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</p:spPr>
        <p:txBody>
          <a:bodyPr/>
          <a:lstStyle/>
          <a:p>
            <a:r>
              <a:rPr lang="en-SG" dirty="0">
                <a:solidFill>
                  <a:schemeClr val="bg1"/>
                </a:solidFill>
                <a:latin typeface="Rockwell" panose="02060603020205020403" pitchFamily="18" charset="0"/>
              </a:rPr>
              <a:t>Deciding NBA’s MVP – Problems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99A02B-09F5-4166-A014-4D0E8DBEC327}"/>
              </a:ext>
            </a:extLst>
          </p:cNvPr>
          <p:cNvSpPr/>
          <p:nvPr/>
        </p:nvSpPr>
        <p:spPr>
          <a:xfrm>
            <a:off x="647328" y="2132856"/>
            <a:ext cx="780728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A2749B-6C17-49BB-B34C-9302D407D2BE}"/>
              </a:ext>
            </a:extLst>
          </p:cNvPr>
          <p:cNvSpPr/>
          <p:nvPr/>
        </p:nvSpPr>
        <p:spPr>
          <a:xfrm>
            <a:off x="719336" y="5661248"/>
            <a:ext cx="2304256" cy="438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pic>
        <p:nvPicPr>
          <p:cNvPr id="3074" name="Picture 2" descr="Image result for nick young meme">
            <a:extLst>
              <a:ext uri="{FF2B5EF4-FFF2-40B4-BE49-F238E27FC236}">
                <a16:creationId xmlns:a16="http://schemas.microsoft.com/office/drawing/2014/main" id="{29AC066E-187D-444B-9753-388C400136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3081596"/>
            <a:ext cx="3600000" cy="2651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386038DE-70E3-4C25-BC0B-481439A7DB02}"/>
              </a:ext>
            </a:extLst>
          </p:cNvPr>
          <p:cNvSpPr/>
          <p:nvPr/>
        </p:nvSpPr>
        <p:spPr>
          <a:xfrm>
            <a:off x="6096000" y="1628800"/>
            <a:ext cx="4176464" cy="2568986"/>
          </a:xfrm>
          <a:prstGeom prst="wedgeEllipseCallout">
            <a:avLst>
              <a:gd name="adj1" fmla="val -60856"/>
              <a:gd name="adj2" fmla="val 30281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Corbel" panose="020B0503020204020204" pitchFamily="34" charset="0"/>
              </a:rPr>
              <a:t>Best performing player ??</a:t>
            </a:r>
          </a:p>
          <a:p>
            <a:pPr algn="ctr"/>
            <a:endParaRPr lang="en-SG" sz="2000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algn="ctr"/>
            <a:r>
              <a:rPr lang="en-SG" sz="2000" dirty="0">
                <a:solidFill>
                  <a:schemeClr val="bg1"/>
                </a:solidFill>
                <a:latin typeface="Corbel" panose="020B0503020204020204" pitchFamily="34" charset="0"/>
              </a:rPr>
              <a:t>LUL WHUT!?????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EF36FD-63FC-4F5F-9D8A-94F3277ED0E6}"/>
              </a:ext>
            </a:extLst>
          </p:cNvPr>
          <p:cNvSpPr txBox="1"/>
          <p:nvPr/>
        </p:nvSpPr>
        <p:spPr>
          <a:xfrm>
            <a:off x="2423592" y="5884301"/>
            <a:ext cx="2160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200" dirty="0">
                <a:solidFill>
                  <a:schemeClr val="bg1"/>
                </a:solidFill>
                <a:latin typeface="Corbel" panose="020B0503020204020204" pitchFamily="34" charset="0"/>
              </a:rPr>
              <a:t>Nick Young </a:t>
            </a:r>
            <a:r>
              <a:rPr lang="en-SG" sz="1200" b="1" dirty="0">
                <a:solidFill>
                  <a:schemeClr val="bg1"/>
                </a:solidFill>
                <a:latin typeface="Corbel" panose="020B0503020204020204" pitchFamily="34" charset="0"/>
              </a:rPr>
              <a:t>AKA</a:t>
            </a:r>
            <a:r>
              <a:rPr lang="en-SG" sz="1200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  <a:r>
              <a:rPr lang="en-SG" sz="1200" dirty="0" err="1">
                <a:solidFill>
                  <a:schemeClr val="bg1"/>
                </a:solidFill>
                <a:latin typeface="Corbel" panose="020B0503020204020204" pitchFamily="34" charset="0"/>
              </a:rPr>
              <a:t>Swaggy</a:t>
            </a:r>
            <a:r>
              <a:rPr lang="en-SG" sz="1200" dirty="0">
                <a:solidFill>
                  <a:schemeClr val="bg1"/>
                </a:solidFill>
                <a:latin typeface="Corbel" panose="020B0503020204020204" pitchFamily="34" charset="0"/>
              </a:rPr>
              <a:t> P Perpetually confused</a:t>
            </a:r>
          </a:p>
        </p:txBody>
      </p:sp>
    </p:spTree>
    <p:extLst>
      <p:ext uri="{BB962C8B-B14F-4D97-AF65-F5344CB8AC3E}">
        <p14:creationId xmlns:p14="http://schemas.microsoft.com/office/powerpoint/2010/main" val="3482569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C23EA25-A4BF-44E9-8AFE-884AF19D2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</p:spPr>
        <p:txBody>
          <a:bodyPr/>
          <a:lstStyle/>
          <a:p>
            <a:r>
              <a:rPr lang="en-SG" dirty="0">
                <a:solidFill>
                  <a:schemeClr val="bg1"/>
                </a:solidFill>
                <a:latin typeface="Rockwell" panose="02060603020205020403" pitchFamily="18" charset="0"/>
              </a:rPr>
              <a:t>Deciding NBA’s MVP – Problems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99A02B-09F5-4166-A014-4D0E8DBEC327}"/>
              </a:ext>
            </a:extLst>
          </p:cNvPr>
          <p:cNvSpPr/>
          <p:nvPr/>
        </p:nvSpPr>
        <p:spPr>
          <a:xfrm>
            <a:off x="647328" y="2132856"/>
            <a:ext cx="780728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A2749B-6C17-49BB-B34C-9302D407D2BE}"/>
              </a:ext>
            </a:extLst>
          </p:cNvPr>
          <p:cNvSpPr/>
          <p:nvPr/>
        </p:nvSpPr>
        <p:spPr>
          <a:xfrm>
            <a:off x="719336" y="5661248"/>
            <a:ext cx="2304256" cy="438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386038DE-70E3-4C25-BC0B-481439A7DB02}"/>
              </a:ext>
            </a:extLst>
          </p:cNvPr>
          <p:cNvSpPr/>
          <p:nvPr/>
        </p:nvSpPr>
        <p:spPr>
          <a:xfrm>
            <a:off x="6096000" y="1628800"/>
            <a:ext cx="4176464" cy="2568986"/>
          </a:xfrm>
          <a:prstGeom prst="wedgeEllipseCallout">
            <a:avLst>
              <a:gd name="adj1" fmla="val -60856"/>
              <a:gd name="adj2" fmla="val 30281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Corbel" panose="020B0503020204020204" pitchFamily="34" charset="0"/>
              </a:rPr>
              <a:t>The MVP is the </a:t>
            </a:r>
            <a:r>
              <a:rPr lang="en-SG" sz="2000" b="1" dirty="0">
                <a:solidFill>
                  <a:schemeClr val="bg1"/>
                </a:solidFill>
                <a:latin typeface="Corbel" panose="020B0503020204020204" pitchFamily="34" charset="0"/>
              </a:rPr>
              <a:t>best player on the best team with the best record</a:t>
            </a:r>
            <a:r>
              <a:rPr lang="en-SG" sz="2000" dirty="0">
                <a:solidFill>
                  <a:schemeClr val="bg1"/>
                </a:solidFill>
                <a:latin typeface="Corbel" panose="020B0503020204020204" pitchFamily="34" charset="0"/>
              </a:rPr>
              <a:t>.</a:t>
            </a:r>
            <a:endParaRPr lang="en-SG" sz="2000" b="1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pic>
        <p:nvPicPr>
          <p:cNvPr id="4098" name="Picture 2" descr="Image result for Steve Aschburner">
            <a:extLst>
              <a:ext uri="{FF2B5EF4-FFF2-40B4-BE49-F238E27FC236}">
                <a16:creationId xmlns:a16="http://schemas.microsoft.com/office/drawing/2014/main" id="{C112C651-FC38-416C-AB87-55CA261D8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512" y="3081600"/>
            <a:ext cx="3600000" cy="267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AAA9890-BA4A-482A-BA19-2EBBFFADC68B}"/>
              </a:ext>
            </a:extLst>
          </p:cNvPr>
          <p:cNvSpPr txBox="1"/>
          <p:nvPr/>
        </p:nvSpPr>
        <p:spPr>
          <a:xfrm>
            <a:off x="2855640" y="5919663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200" dirty="0">
                <a:solidFill>
                  <a:schemeClr val="bg1"/>
                </a:solidFill>
                <a:latin typeface="Corbel" panose="020B0503020204020204" pitchFamily="34" charset="0"/>
              </a:rPr>
              <a:t>Steve </a:t>
            </a:r>
            <a:r>
              <a:rPr lang="en-SG" sz="1200" dirty="0" err="1">
                <a:solidFill>
                  <a:schemeClr val="bg1"/>
                </a:solidFill>
                <a:latin typeface="Corbel" panose="020B0503020204020204" pitchFamily="34" charset="0"/>
              </a:rPr>
              <a:t>Aschburner</a:t>
            </a:r>
            <a:endParaRPr lang="en-SG" sz="1200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algn="ctr"/>
            <a:r>
              <a:rPr lang="en-SG" sz="1200" dirty="0">
                <a:solidFill>
                  <a:schemeClr val="bg1"/>
                </a:solidFill>
                <a:latin typeface="Corbel" panose="020B0503020204020204" pitchFamily="34" charset="0"/>
              </a:rPr>
              <a:t>NBA.com</a:t>
            </a:r>
          </a:p>
        </p:txBody>
      </p:sp>
    </p:spTree>
    <p:extLst>
      <p:ext uri="{BB962C8B-B14F-4D97-AF65-F5344CB8AC3E}">
        <p14:creationId xmlns:p14="http://schemas.microsoft.com/office/powerpoint/2010/main" val="3747400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C23EA25-A4BF-44E9-8AFE-884AF19D2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</p:spPr>
        <p:txBody>
          <a:bodyPr/>
          <a:lstStyle/>
          <a:p>
            <a:r>
              <a:rPr lang="en-SG" dirty="0">
                <a:solidFill>
                  <a:schemeClr val="bg1"/>
                </a:solidFill>
                <a:latin typeface="Rockwell" panose="02060603020205020403" pitchFamily="18" charset="0"/>
              </a:rPr>
              <a:t>Deciding NBA’s MVP – Problems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99A02B-09F5-4166-A014-4D0E8DBEC327}"/>
              </a:ext>
            </a:extLst>
          </p:cNvPr>
          <p:cNvSpPr/>
          <p:nvPr/>
        </p:nvSpPr>
        <p:spPr>
          <a:xfrm>
            <a:off x="647328" y="2132856"/>
            <a:ext cx="780728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A2749B-6C17-49BB-B34C-9302D407D2BE}"/>
              </a:ext>
            </a:extLst>
          </p:cNvPr>
          <p:cNvSpPr/>
          <p:nvPr/>
        </p:nvSpPr>
        <p:spPr>
          <a:xfrm>
            <a:off x="719336" y="5661248"/>
            <a:ext cx="2304256" cy="438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386038DE-70E3-4C25-BC0B-481439A7DB02}"/>
              </a:ext>
            </a:extLst>
          </p:cNvPr>
          <p:cNvSpPr/>
          <p:nvPr/>
        </p:nvSpPr>
        <p:spPr>
          <a:xfrm>
            <a:off x="6096000" y="1628800"/>
            <a:ext cx="4176464" cy="2568986"/>
          </a:xfrm>
          <a:prstGeom prst="wedgeEllipseCallout">
            <a:avLst>
              <a:gd name="adj1" fmla="val -60856"/>
              <a:gd name="adj2" fmla="val 30281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Corbel" panose="020B0503020204020204" pitchFamily="34" charset="0"/>
              </a:rPr>
              <a:t>The MVP is all about value: </a:t>
            </a:r>
            <a:r>
              <a:rPr lang="en-SG" sz="2000" b="1" dirty="0">
                <a:solidFill>
                  <a:schemeClr val="bg1"/>
                </a:solidFill>
                <a:latin typeface="Corbel" panose="020B0503020204020204" pitchFamily="34" charset="0"/>
              </a:rPr>
              <a:t>who has done the most for his team?</a:t>
            </a:r>
            <a:endParaRPr lang="en-SG" sz="2000" dirty="0">
              <a:solidFill>
                <a:schemeClr val="bg1"/>
              </a:solidFill>
              <a:latin typeface="Corbel" panose="020B0503020204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AA9890-BA4A-482A-BA19-2EBBFFADC68B}"/>
              </a:ext>
            </a:extLst>
          </p:cNvPr>
          <p:cNvSpPr txBox="1"/>
          <p:nvPr/>
        </p:nvSpPr>
        <p:spPr>
          <a:xfrm>
            <a:off x="2855640" y="5886000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200" dirty="0">
                <a:solidFill>
                  <a:schemeClr val="bg1"/>
                </a:solidFill>
                <a:latin typeface="Corbel" panose="020B0503020204020204" pitchFamily="34" charset="0"/>
              </a:rPr>
              <a:t>Ian Thomsen</a:t>
            </a:r>
          </a:p>
          <a:p>
            <a:pPr algn="ctr"/>
            <a:r>
              <a:rPr lang="en-SG" sz="1200" dirty="0">
                <a:solidFill>
                  <a:schemeClr val="bg1"/>
                </a:solidFill>
                <a:latin typeface="Corbel" panose="020B0503020204020204" pitchFamily="34" charset="0"/>
              </a:rPr>
              <a:t>Sports Illustrated</a:t>
            </a:r>
          </a:p>
        </p:txBody>
      </p:sp>
      <p:pic>
        <p:nvPicPr>
          <p:cNvPr id="5128" name="Picture 8" descr="Image result for Ian Thomsen">
            <a:extLst>
              <a:ext uri="{FF2B5EF4-FFF2-40B4-BE49-F238E27FC236}">
                <a16:creationId xmlns:a16="http://schemas.microsoft.com/office/drawing/2014/main" id="{4AA2D1C0-5DAD-4268-A9A0-D1AB12B24E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800" y="3081600"/>
            <a:ext cx="3603437" cy="2653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88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C23EA25-A4BF-44E9-8AFE-884AF19D2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</p:spPr>
        <p:txBody>
          <a:bodyPr/>
          <a:lstStyle/>
          <a:p>
            <a:r>
              <a:rPr lang="en-SG" dirty="0">
                <a:solidFill>
                  <a:schemeClr val="bg1"/>
                </a:solidFill>
                <a:latin typeface="Rockwell" panose="02060603020205020403" pitchFamily="18" charset="0"/>
              </a:rPr>
              <a:t>Deciding NBA’s MVP – Problems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99A02B-09F5-4166-A014-4D0E8DBEC327}"/>
              </a:ext>
            </a:extLst>
          </p:cNvPr>
          <p:cNvSpPr/>
          <p:nvPr/>
        </p:nvSpPr>
        <p:spPr>
          <a:xfrm>
            <a:off x="647328" y="2132856"/>
            <a:ext cx="780728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A2749B-6C17-49BB-B34C-9302D407D2BE}"/>
              </a:ext>
            </a:extLst>
          </p:cNvPr>
          <p:cNvSpPr/>
          <p:nvPr/>
        </p:nvSpPr>
        <p:spPr>
          <a:xfrm>
            <a:off x="719336" y="5661248"/>
            <a:ext cx="2304256" cy="438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386038DE-70E3-4C25-BC0B-481439A7DB02}"/>
              </a:ext>
            </a:extLst>
          </p:cNvPr>
          <p:cNvSpPr/>
          <p:nvPr/>
        </p:nvSpPr>
        <p:spPr>
          <a:xfrm>
            <a:off x="6096000" y="1628800"/>
            <a:ext cx="4176464" cy="2568986"/>
          </a:xfrm>
          <a:prstGeom prst="wedgeEllipseCallout">
            <a:avLst>
              <a:gd name="adj1" fmla="val -60856"/>
              <a:gd name="adj2" fmla="val 30281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Corbel" panose="020B0503020204020204" pitchFamily="34" charset="0"/>
              </a:rPr>
              <a:t>The MVP is about</a:t>
            </a:r>
            <a:r>
              <a:rPr lang="en-SG" sz="2000" b="1" dirty="0">
                <a:solidFill>
                  <a:schemeClr val="bg1"/>
                </a:solidFill>
                <a:latin typeface="Corbel" panose="020B0503020204020204" pitchFamily="34" charset="0"/>
              </a:rPr>
              <a:t> doing what others have not done before</a:t>
            </a:r>
            <a:r>
              <a:rPr lang="en-SG" sz="2000" dirty="0">
                <a:solidFill>
                  <a:schemeClr val="bg1"/>
                </a:solidFill>
                <a:latin typeface="Corbel" panose="020B0503020204020204" pitchFamily="34" charset="0"/>
              </a:rPr>
              <a:t>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AA9890-BA4A-482A-BA19-2EBBFFADC68B}"/>
              </a:ext>
            </a:extLst>
          </p:cNvPr>
          <p:cNvSpPr txBox="1"/>
          <p:nvPr/>
        </p:nvSpPr>
        <p:spPr>
          <a:xfrm>
            <a:off x="2855640" y="5886000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200" dirty="0">
                <a:solidFill>
                  <a:schemeClr val="bg1"/>
                </a:solidFill>
                <a:latin typeface="Corbel" panose="020B0503020204020204" pitchFamily="34" charset="0"/>
              </a:rPr>
              <a:t>Shaun Powell</a:t>
            </a:r>
          </a:p>
          <a:p>
            <a:pPr algn="ctr"/>
            <a:r>
              <a:rPr lang="en-SG" sz="1200" dirty="0">
                <a:solidFill>
                  <a:schemeClr val="bg1"/>
                </a:solidFill>
                <a:latin typeface="Corbel" panose="020B0503020204020204" pitchFamily="34" charset="0"/>
              </a:rPr>
              <a:t>NBA.com</a:t>
            </a:r>
          </a:p>
        </p:txBody>
      </p:sp>
      <p:pic>
        <p:nvPicPr>
          <p:cNvPr id="5122" name="Picture 2" descr="Image result for Fran Blinebury">
            <a:extLst>
              <a:ext uri="{FF2B5EF4-FFF2-40B4-BE49-F238E27FC236}">
                <a16:creationId xmlns:a16="http://schemas.microsoft.com/office/drawing/2014/main" id="{B3DDFADE-7532-4C64-BD06-55707A3D0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800" y="3081600"/>
            <a:ext cx="3600000" cy="2674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Shaun Powell journalist">
            <a:extLst>
              <a:ext uri="{FF2B5EF4-FFF2-40B4-BE49-F238E27FC236}">
                <a16:creationId xmlns:a16="http://schemas.microsoft.com/office/drawing/2014/main" id="{82E2BD70-F96D-46B8-B81B-CE28C9610F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224" y="3076267"/>
            <a:ext cx="3628575" cy="267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9342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C23EA25-A4BF-44E9-8AFE-884AF19D2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</p:spPr>
        <p:txBody>
          <a:bodyPr/>
          <a:lstStyle/>
          <a:p>
            <a:r>
              <a:rPr lang="en-SG" dirty="0">
                <a:solidFill>
                  <a:schemeClr val="bg1"/>
                </a:solidFill>
                <a:latin typeface="Rockwell" panose="02060603020205020403" pitchFamily="18" charset="0"/>
              </a:rPr>
              <a:t>Problem Statement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99A02B-09F5-4166-A014-4D0E8DBEC327}"/>
              </a:ext>
            </a:extLst>
          </p:cNvPr>
          <p:cNvSpPr/>
          <p:nvPr/>
        </p:nvSpPr>
        <p:spPr>
          <a:xfrm>
            <a:off x="647328" y="2132856"/>
            <a:ext cx="780728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A2749B-6C17-49BB-B34C-9302D407D2BE}"/>
              </a:ext>
            </a:extLst>
          </p:cNvPr>
          <p:cNvSpPr/>
          <p:nvPr/>
        </p:nvSpPr>
        <p:spPr>
          <a:xfrm>
            <a:off x="719336" y="5661248"/>
            <a:ext cx="2304256" cy="438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5" name="Speech Bubble: Oval 4">
            <a:extLst>
              <a:ext uri="{FF2B5EF4-FFF2-40B4-BE49-F238E27FC236}">
                <a16:creationId xmlns:a16="http://schemas.microsoft.com/office/drawing/2014/main" id="{386038DE-70E3-4C25-BC0B-481439A7DB02}"/>
              </a:ext>
            </a:extLst>
          </p:cNvPr>
          <p:cNvSpPr/>
          <p:nvPr/>
        </p:nvSpPr>
        <p:spPr>
          <a:xfrm>
            <a:off x="6096000" y="1628800"/>
            <a:ext cx="4176464" cy="2568986"/>
          </a:xfrm>
          <a:prstGeom prst="wedgeEllipseCallout">
            <a:avLst>
              <a:gd name="adj1" fmla="val -60856"/>
              <a:gd name="adj2" fmla="val 30281"/>
            </a:avLst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SG" sz="2000" dirty="0">
                <a:solidFill>
                  <a:schemeClr val="bg1"/>
                </a:solidFill>
                <a:latin typeface="Corbel" panose="020B0503020204020204" pitchFamily="34" charset="0"/>
              </a:rPr>
              <a:t>Attempt to use statistics and machine learning modelling to bring objectivity to how the MVP award is decided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AAA9890-BA4A-482A-BA19-2EBBFFADC68B}"/>
              </a:ext>
            </a:extLst>
          </p:cNvPr>
          <p:cNvSpPr txBox="1"/>
          <p:nvPr/>
        </p:nvSpPr>
        <p:spPr>
          <a:xfrm>
            <a:off x="2495600" y="5886000"/>
            <a:ext cx="1368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SG" sz="1200" dirty="0">
                <a:solidFill>
                  <a:schemeClr val="bg1"/>
                </a:solidFill>
                <a:latin typeface="Corbel" panose="020B0503020204020204" pitchFamily="34" charset="0"/>
              </a:rPr>
              <a:t>Leong Keng </a:t>
            </a:r>
            <a:r>
              <a:rPr lang="en-SG" sz="1200" dirty="0" err="1">
                <a:solidFill>
                  <a:schemeClr val="bg1"/>
                </a:solidFill>
                <a:latin typeface="Corbel" panose="020B0503020204020204" pitchFamily="34" charset="0"/>
              </a:rPr>
              <a:t>Whye</a:t>
            </a:r>
            <a:endParaRPr lang="en-SG" sz="1200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pPr algn="ctr"/>
            <a:r>
              <a:rPr lang="en-SG" sz="1200" dirty="0">
                <a:solidFill>
                  <a:schemeClr val="bg1"/>
                </a:solidFill>
                <a:latin typeface="Corbel" panose="020B0503020204020204" pitchFamily="34" charset="0"/>
              </a:rPr>
              <a:t>General Assembly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00917E-8FF4-4642-8A78-3D1EB7BF8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800" y="3081600"/>
            <a:ext cx="3168352" cy="2668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088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C23EA25-A4BF-44E9-8AFE-884AF19D26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304800"/>
            <a:ext cx="10058400" cy="1143000"/>
          </a:xfrm>
        </p:spPr>
        <p:txBody>
          <a:bodyPr/>
          <a:lstStyle/>
          <a:p>
            <a:r>
              <a:rPr lang="en-SG" dirty="0">
                <a:solidFill>
                  <a:schemeClr val="bg1"/>
                </a:solidFill>
                <a:latin typeface="Rockwell" panose="02060603020205020403" pitchFamily="18" charset="0"/>
              </a:rPr>
              <a:t>Dataset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C99A02B-09F5-4166-A014-4D0E8DBEC327}"/>
              </a:ext>
            </a:extLst>
          </p:cNvPr>
          <p:cNvSpPr/>
          <p:nvPr/>
        </p:nvSpPr>
        <p:spPr>
          <a:xfrm>
            <a:off x="647328" y="2132856"/>
            <a:ext cx="780728" cy="5760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A2749B-6C17-49BB-B34C-9302D407D2BE}"/>
              </a:ext>
            </a:extLst>
          </p:cNvPr>
          <p:cNvSpPr/>
          <p:nvPr/>
        </p:nvSpPr>
        <p:spPr>
          <a:xfrm>
            <a:off x="719336" y="5661248"/>
            <a:ext cx="2304256" cy="43849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073080A-2866-445C-8ED6-71F7B64D8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0" y="1676400"/>
            <a:ext cx="10058400" cy="4343400"/>
          </a:xfrm>
        </p:spPr>
        <p:txBody>
          <a:bodyPr>
            <a:normAutofit/>
          </a:bodyPr>
          <a:lstStyle/>
          <a:p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Kaggle + data from basketballreference.com</a:t>
            </a:r>
          </a:p>
          <a:p>
            <a:pPr lvl="1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Kaggle: 17k rows (24k) x 51 columns </a:t>
            </a:r>
          </a:p>
          <a:p>
            <a:pPr lvl="1"/>
            <a:r>
              <a:rPr lang="en-SG" dirty="0" err="1">
                <a:solidFill>
                  <a:schemeClr val="bg1"/>
                </a:solidFill>
                <a:latin typeface="Corbel" panose="020B0503020204020204" pitchFamily="34" charset="0"/>
              </a:rPr>
              <a:t>BballReference</a:t>
            </a:r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: Past MVP candidates &amp; winners, Team Wins</a:t>
            </a:r>
          </a:p>
          <a:p>
            <a:pPr marL="274320" lvl="1" indent="0">
              <a:buNone/>
            </a:pPr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 </a:t>
            </a:r>
          </a:p>
          <a:p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Imbalanced dataset</a:t>
            </a:r>
          </a:p>
          <a:p>
            <a:pPr lvl="1"/>
            <a:r>
              <a:rPr lang="en-SG" dirty="0">
                <a:solidFill>
                  <a:schemeClr val="bg1"/>
                </a:solidFill>
                <a:latin typeface="Corbel" panose="020B0503020204020204" pitchFamily="34" charset="0"/>
              </a:rPr>
              <a:t>406 MVP candidates out of 17148 players (2.36%)</a:t>
            </a:r>
          </a:p>
          <a:p>
            <a:pPr marL="274320" lvl="1" indent="0">
              <a:buNone/>
            </a:pPr>
            <a:endParaRPr lang="en-SG" dirty="0">
              <a:solidFill>
                <a:schemeClr val="bg1"/>
              </a:solidFill>
              <a:latin typeface="Corbel" panose="020B0503020204020204" pitchFamily="34" charset="0"/>
            </a:endParaRPr>
          </a:p>
          <a:p>
            <a:endParaRPr lang="en-SG" dirty="0">
              <a:latin typeface="Corbel" panose="020B0503020204020204" pitchFamily="34" charset="0"/>
            </a:endParaRPr>
          </a:p>
          <a:p>
            <a:endParaRPr lang="en-SG" dirty="0">
              <a:latin typeface="Corbel" panose="020B05030202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647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Basketball 16x9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ketball presentation (widescreen).potx" id="{9F4F77B0-14F5-4E29-8ABD-409A5CCAAB31}" vid="{5A933346-38F8-42BD-BB04-877426AB4C76}"/>
    </a:ext>
  </a:extLst>
</a:theme>
</file>

<file path=ppt/theme/theme2.xml><?xml version="1.0" encoding="utf-8"?>
<a:theme xmlns:a="http://schemas.openxmlformats.org/drawingml/2006/main" name="Office Them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Basketball">
      <a:dk1>
        <a:sysClr val="windowText" lastClr="000000"/>
      </a:dk1>
      <a:lt1>
        <a:sysClr val="window" lastClr="FFFFFF"/>
      </a:lt1>
      <a:dk2>
        <a:srgbClr val="51270B"/>
      </a:dk2>
      <a:lt2>
        <a:srgbClr val="CAAF92"/>
      </a:lt2>
      <a:accent1>
        <a:srgbClr val="8C061E"/>
      </a:accent1>
      <a:accent2>
        <a:srgbClr val="CD0205"/>
      </a:accent2>
      <a:accent3>
        <a:srgbClr val="D05002"/>
      </a:accent3>
      <a:accent4>
        <a:srgbClr val="052A5E"/>
      </a:accent4>
      <a:accent5>
        <a:srgbClr val="1A559C"/>
      </a:accent5>
      <a:accent6>
        <a:srgbClr val="156645"/>
      </a:accent6>
      <a:hlink>
        <a:srgbClr val="D05002"/>
      </a:hlink>
      <a:folHlink>
        <a:srgbClr val="808080"/>
      </a:folHlink>
    </a:clrScheme>
    <a:fontScheme name="Impact - Franklin Gothic Medium">
      <a:majorFont>
        <a:latin typeface="Impact"/>
        <a:ea typeface=""/>
        <a:cs typeface=""/>
      </a:majorFont>
      <a:minorFont>
        <a:latin typeface="Franklin Gothic Medium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A3F7D94069FF64A86F7DFF56D60E3BE" ma:contentTypeVersion="6" ma:contentTypeDescription="Create a new document." ma:contentTypeScope="" ma:versionID="c32302c77d4085ecf495bdddb7f5e889">
  <xsd:schema xmlns:xsd="http://www.w3.org/2001/XMLSchema" xmlns:xs="http://www.w3.org/2001/XMLSchema" xmlns:p="http://schemas.microsoft.com/office/2006/metadata/properties" xmlns:ns2="a4f35948-e619-41b3-aa29-22878b09cfd2" xmlns:ns3="40262f94-9f35-4ac3-9a90-690165a166b7" targetNamespace="http://schemas.microsoft.com/office/2006/metadata/properties" ma:root="true" ma:fieldsID="4ab5ae46be95f9d0be6107e8200be7a2" ns2:_="" ns3:_="">
    <xsd:import namespace="a4f35948-e619-41b3-aa29-22878b09cfd2"/>
    <xsd:import namespace="40262f94-9f35-4ac3-9a90-690165a166b7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VSO_x0020_item_x0020_id" minOccurs="0"/>
                <xsd:element ref="ns3:Item_x0020_Details" minOccurs="0"/>
                <xsd:element ref="ns3:Template_x0020_details" minOccurs="0"/>
                <xsd:element ref="ns3:Assetid_x0020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4f35948-e619-41b3-aa29-22878b09cfd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0262f94-9f35-4ac3-9a90-690165a166b7" elementFormDefault="qualified">
    <xsd:import namespace="http://schemas.microsoft.com/office/2006/documentManagement/types"/>
    <xsd:import namespace="http://schemas.microsoft.com/office/infopath/2007/PartnerControls"/>
    <xsd:element name="VSO_x0020_item_x0020_id" ma:index="10" nillable="true" ma:displayName="VSO item id" ma:description="Please add the bug number to refer to VSO items." ma:internalName="VSO_x0020_item_x0020_id">
      <xsd:simpleType>
        <xsd:restriction base="dms:Text">
          <xsd:maxLength value="255"/>
        </xsd:restriction>
      </xsd:simpleType>
    </xsd:element>
    <xsd:element name="Item_x0020_Details" ma:index="11" nillable="true" ma:displayName="Item Details" ma:internalName="Item_x0020_Details">
      <xsd:simpleType>
        <xsd:restriction base="dms:Note">
          <xsd:maxLength value="255"/>
        </xsd:restriction>
      </xsd:simpleType>
    </xsd:element>
    <xsd:element name="Template_x0020_details" ma:index="12" nillable="true" ma:displayName="Template details" ma:internalName="Template_x0020_details">
      <xsd:simpleType>
        <xsd:restriction base="dms:Text"/>
      </xsd:simpleType>
    </xsd:element>
    <xsd:element name="Assetid_x0020_" ma:index="13" nillable="true" ma:displayName="Assetid " ma:internalName="Assetid_x0020_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SO_x0020_item_x0020_id xmlns="40262f94-9f35-4ac3-9a90-690165a166b7" xsi:nil="true"/>
    <Assetid_x0020_ xmlns="40262f94-9f35-4ac3-9a90-690165a166b7" xsi:nil="true"/>
    <Item_x0020_Details xmlns="40262f94-9f35-4ac3-9a90-690165a166b7" xsi:nil="true"/>
    <Template_x0020_details xmlns="40262f94-9f35-4ac3-9a90-690165a166b7" xsi:nil="true"/>
  </documentManagement>
</p:properties>
</file>

<file path=customXml/itemProps1.xml><?xml version="1.0" encoding="utf-8"?>
<ds:datastoreItem xmlns:ds="http://schemas.openxmlformats.org/officeDocument/2006/customXml" ds:itemID="{5D30E8E9-C5F6-40D8-943C-DA5B4196A64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4f35948-e619-41b3-aa29-22878b09cfd2"/>
    <ds:schemaRef ds:uri="40262f94-9f35-4ac3-9a90-690165a166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8E42578-9CD4-4AFF-AA5E-F33052F6B6A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1DDEFBA-1D7E-4587-9763-EBF5A6740E9A}">
  <ds:schemaRefs>
    <ds:schemaRef ds:uri="http://purl.org/dc/terms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40262f94-9f35-4ac3-9a90-690165a166b7"/>
    <ds:schemaRef ds:uri="a4f35948-e619-41b3-aa29-22878b09cfd2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TM03457510[[fn=Savon]]</Template>
  <TotalTime>442</TotalTime>
  <Words>1741</Words>
  <Application>Microsoft Office PowerPoint</Application>
  <PresentationFormat>Widescreen</PresentationFormat>
  <Paragraphs>327</Paragraphs>
  <Slides>21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Corbel</vt:lpstr>
      <vt:lpstr>Franklin Gothic Medium</vt:lpstr>
      <vt:lpstr>Impact</vt:lpstr>
      <vt:lpstr>Rockwell</vt:lpstr>
      <vt:lpstr>Basketball 16x9</vt:lpstr>
      <vt:lpstr>Predicting NBA’s  MVPs</vt:lpstr>
      <vt:lpstr>Definition – Most Valuable Player</vt:lpstr>
      <vt:lpstr>Deciding NBA’s MVP – The Process</vt:lpstr>
      <vt:lpstr>Deciding NBA’s MVP – Problems</vt:lpstr>
      <vt:lpstr>Deciding NBA’s MVP – Problems</vt:lpstr>
      <vt:lpstr>Deciding NBA’s MVP – Problems</vt:lpstr>
      <vt:lpstr>Deciding NBA’s MVP – Problems</vt:lpstr>
      <vt:lpstr>Problem Statement</vt:lpstr>
      <vt:lpstr>Dataset</vt:lpstr>
      <vt:lpstr>Dataset</vt:lpstr>
      <vt:lpstr>Dataset</vt:lpstr>
      <vt:lpstr>Dataset</vt:lpstr>
      <vt:lpstr>Methodology</vt:lpstr>
      <vt:lpstr>Methodology - SMOTE</vt:lpstr>
      <vt:lpstr>Methodology</vt:lpstr>
      <vt:lpstr>Results</vt:lpstr>
      <vt:lpstr>Results: NBA 2018 MVP</vt:lpstr>
      <vt:lpstr>Use Case: BetOnline (2019 MVP)</vt:lpstr>
      <vt:lpstr>Use Case: BetOnline (2019 MVP)</vt:lpstr>
      <vt:lpstr>Limitations/Improvements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NBA’s Most Valuable Players</dc:title>
  <dc:creator>Keng Dog</dc:creator>
  <cp:lastModifiedBy>Keng Dog</cp:lastModifiedBy>
  <cp:revision>41</cp:revision>
  <dcterms:created xsi:type="dcterms:W3CDTF">2019-05-29T16:31:32Z</dcterms:created>
  <dcterms:modified xsi:type="dcterms:W3CDTF">2019-05-29T23:54:13Z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  <property fmtid="{D5CDD505-2E9C-101B-9397-08002B2CF9AE}" pid="3" name="InternalTags">
    <vt:lpwstr/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